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330" r:id="rId2"/>
    <p:sldId id="332" r:id="rId3"/>
    <p:sldId id="359" r:id="rId4"/>
    <p:sldId id="340" r:id="rId5"/>
    <p:sldId id="350" r:id="rId6"/>
    <p:sldId id="286" r:id="rId7"/>
    <p:sldId id="334" r:id="rId8"/>
    <p:sldId id="333" r:id="rId9"/>
    <p:sldId id="318" r:id="rId10"/>
    <p:sldId id="295" r:id="rId11"/>
    <p:sldId id="346" r:id="rId12"/>
    <p:sldId id="347" r:id="rId13"/>
    <p:sldId id="356" r:id="rId14"/>
    <p:sldId id="354" r:id="rId15"/>
    <p:sldId id="363" r:id="rId16"/>
    <p:sldId id="355" r:id="rId17"/>
    <p:sldId id="321" r:id="rId18"/>
    <p:sldId id="335" r:id="rId19"/>
    <p:sldId id="291" r:id="rId20"/>
    <p:sldId id="361" r:id="rId21"/>
    <p:sldId id="362" r:id="rId22"/>
    <p:sldId id="343" r:id="rId23"/>
    <p:sldId id="300" r:id="rId24"/>
    <p:sldId id="299" r:id="rId25"/>
    <p:sldId id="288" r:id="rId26"/>
    <p:sldId id="313" r:id="rId27"/>
    <p:sldId id="310" r:id="rId28"/>
    <p:sldId id="301" r:id="rId29"/>
    <p:sldId id="289" r:id="rId30"/>
    <p:sldId id="292" r:id="rId31"/>
    <p:sldId id="322" r:id="rId32"/>
    <p:sldId id="323" r:id="rId33"/>
    <p:sldId id="296" r:id="rId34"/>
    <p:sldId id="297" r:id="rId35"/>
    <p:sldId id="316" r:id="rId36"/>
    <p:sldId id="319" r:id="rId37"/>
    <p:sldId id="336" r:id="rId38"/>
    <p:sldId id="344" r:id="rId39"/>
    <p:sldId id="345" r:id="rId40"/>
    <p:sldId id="339" r:id="rId41"/>
    <p:sldId id="341" r:id="rId42"/>
    <p:sldId id="342" r:id="rId43"/>
    <p:sldId id="360" r:id="rId44"/>
    <p:sldId id="325" r:id="rId45"/>
    <p:sldId id="324" r:id="rId46"/>
    <p:sldId id="326" r:id="rId47"/>
    <p:sldId id="327" r:id="rId48"/>
    <p:sldId id="366" r:id="rId49"/>
    <p:sldId id="329" r:id="rId50"/>
    <p:sldId id="338" r:id="rId51"/>
    <p:sldId id="364" r:id="rId52"/>
    <p:sldId id="365" r:id="rId53"/>
    <p:sldId id="317" r:id="rId54"/>
    <p:sldId id="367" r:id="rId55"/>
    <p:sldId id="368" r:id="rId56"/>
    <p:sldId id="369" r:id="rId57"/>
    <p:sldId id="306" r:id="rId5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96"/>
    <p:restoredTop sz="86395" autoAdjust="0"/>
  </p:normalViewPr>
  <p:slideViewPr>
    <p:cSldViewPr snapToGrid="0" snapToObjects="1">
      <p:cViewPr varScale="1">
        <p:scale>
          <a:sx n="130" d="100"/>
          <a:sy n="130" d="100"/>
        </p:scale>
        <p:origin x="2640" y="176"/>
      </p:cViewPr>
      <p:guideLst>
        <p:guide orient="horz" pos="2160"/>
        <p:guide pos="2880"/>
      </p:guideLst>
    </p:cSldViewPr>
  </p:slideViewPr>
  <p:outlineViewPr>
    <p:cViewPr>
      <p:scale>
        <a:sx n="33" d="100"/>
        <a:sy n="33" d="100"/>
      </p:scale>
      <p:origin x="0" y="-36376"/>
    </p:cViewPr>
  </p:outlineViewPr>
  <p:notesTextViewPr>
    <p:cViewPr>
      <p:scale>
        <a:sx n="100" d="100"/>
        <a:sy n="100" d="100"/>
      </p:scale>
      <p:origin x="0" y="0"/>
    </p:cViewPr>
  </p:notesTextViewPr>
  <p:sorterViewPr>
    <p:cViewPr>
      <p:scale>
        <a:sx n="100" d="100"/>
        <a:sy n="100" d="100"/>
      </p:scale>
      <p:origin x="0" y="-17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EA0CF5-F065-44BF-AE37-A0D428C719AE}"/>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dirty="0"/>
          </a:p>
        </p:txBody>
      </p:sp>
      <p:sp>
        <p:nvSpPr>
          <p:cNvPr id="3" name="Date Placeholder 2">
            <a:extLst>
              <a:ext uri="{FF2B5EF4-FFF2-40B4-BE49-F238E27FC236}">
                <a16:creationId xmlns:a16="http://schemas.microsoft.com/office/drawing/2014/main" id="{73CD7116-720C-4D05-80B9-BA5980B851A5}"/>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191BDF21-EECF-4BAF-9392-19256264005E}" type="datetimeFigureOut">
              <a:rPr lang="en-US" altLang="en-US"/>
              <a:pPr/>
              <a:t>2/16/22</a:t>
            </a:fld>
            <a:endParaRPr lang="en-US" altLang="en-US" dirty="0"/>
          </a:p>
        </p:txBody>
      </p:sp>
      <p:sp>
        <p:nvSpPr>
          <p:cNvPr id="4" name="Footer Placeholder 3">
            <a:extLst>
              <a:ext uri="{FF2B5EF4-FFF2-40B4-BE49-F238E27FC236}">
                <a16:creationId xmlns:a16="http://schemas.microsoft.com/office/drawing/2014/main" id="{CE284626-DF6D-41CD-B060-2116A2F47987}"/>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dirty="0"/>
          </a:p>
        </p:txBody>
      </p:sp>
      <p:sp>
        <p:nvSpPr>
          <p:cNvPr id="5" name="Slide Number Placeholder 4">
            <a:extLst>
              <a:ext uri="{FF2B5EF4-FFF2-40B4-BE49-F238E27FC236}">
                <a16:creationId xmlns:a16="http://schemas.microsoft.com/office/drawing/2014/main" id="{A02A9D74-F909-469F-97C0-5B775172CA6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EF4F4793-2045-4CE7-8DA1-CB56A63309DE}" type="slidenum">
              <a:rPr lang="en-US" altLang="en-US"/>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5T21:56:50.9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1955 1497 16383,'-99'0'0,"5"0"0,24 0 0,-10 0 0,-1 0 0,9 0 0,-4 2 0,8 2 0,41 3 0,5 6 0,5 13 0,10-7 0,-7 15 0,8 10 0,-9 20 0,13-14 0,2 4 0,-5 6 0,1 2 0,3 7 0,2 0 0,-1-8 0,0 0 0,0 5 0,0 2 0,0 2 0,0 1 0,0 0 0,0 0 0,0 9 0,0-3 0,-1-15 0,2-2 0,3 0 0,1-2 0,-1-6 0,3-3 0,20 39 0,-6-4 0,24-9 0,-15-3 0,14-9 0,-2-3 0,13 1 0,1-5 0,-8-7 0,3 1 0,-7-10 0,1-1 0,11 8 0,2 0 0,-2-2 0,1-2 0,6-2 0,0 1 0,5 12 0,1 2 0,9-3 0,-1 0 0,-15-5 0,-2 0 0,6 0 0,-3-3 0,-16-13 0,0 1 0,18 13 0,1 1 0,-12-14 0,-1-1 0,5 9 0,0-3 0,-8-11 0,-1-2 0,29 22 0,-5-11 0,-5-2 0,-21-10 0,20 1 0,-8-9 0,11 2 0,0-1 0,13-7 0,5-2 0,-40-8 0,4 0 0,26 0 0,2 0 0,-15 0 0,1 0 0,32-4 0,1-4 0,-17-2 0,-3-6 0,11-7 0,1-5 0,0-4 0,-1-2 0,2-5 0,-4 0 0,-22 12 0,0-4 0,4-9 0,5-7 0,-11 5 0,-21 11 0,-1 0 0,17-12 0,6-6 0,-10 3 0,-22 6 0,-3 1 0,13-8 0,-1-3 0,-14 1 0,-4-4 0,6-26 0,-3 0 0,4-11 0,-20 25 0,-2-10 0,-2 7 0,-3 15 0,-2 0 0,1-43 0,-6-5 0,-10 20 0,-8 1 0,1 18 0,-4-2 0,-4 1 0,-7-8 0,-5 0 0,-5-1 0,1 7 0,-5-1 0,-3-1 0,2 1 0,0-1 0,0 1 0,-1-1 0,-3-2 0,6 5 0,-3-2 0,0 0 0,-1 0 0,-1 3 0,-13-11 0,-1 1 0,0 2 0,1 0 0,4 0 0,1 1 0,1 1 0,-2 1 0,-1 3 0,-1 1 0,0 1 0,2 2 0,6 4 0,1 1 0,0 2 0,2 1 0,-13-9 0,2 2 0,3 3 0,9 9 0,3 2 0,-1 1 0,-24-18 0,1 5 0,13 13 0,-1 3 0,-12-9 0,-2 2 0,2 5 0,1 4 0,2 9 0,1 3 0,8 0 0,0 2 0,-5 2 0,-2 3 0,8 3 0,-1 2 0,-8-2 0,-1 3 0,2 8 0,-2 1 0,-19-6 0,0 1 0,14 9 0,1 1 0,-15-5 0,0-1 0,8 7 0,5 0 0,20 0 0,-1 0 0,-11 0 0,-8 0 0,7 0 0,6 0 0,2 0 0,-25 6 0,0 4 0,20 0 0,2 4 0,-11 14 0,1 3 0,16-8 0,-2 0 0,-18 6 0,2 2 0,-12 16 0,38-26 0,-1 1 0,4 7 0,1 1 0,-27 8 0,-4 18 0,25-13 0,-2 9 0,12 8 0,12-13 0,9 0 0,3 3 0,-1 31 0,8-16 0,2 4 0,8-9 0,2 2 0,-1 15 0,0 3 0,0 0 0,0 2 0,0 9 0,0-2 0,0-24 0,0 2 0,-1 2 0,1 5 0,1-4 0,3 1 0,3 1 0,0 0 0,2 7 0,1-4 0,8 17 0,4-4 0,3 3 0,2-1 0,-1 2 0,-1-3 0,-2-23 0,-1-1 0,3 20 0,0-1 0,-5-28 0,1 0 0,9 22 0,-1 1 0,-6-16 0,0-4 0,8 1 0,1-2 0,-7-6 0,2-2 0,7-3 0,1-2 0,-5 0 0,4 0 0,20 8 0,3-3 0,-13-11 0,2-1 0,17 16 0,4-3 0,2-14 0,0-2 0,-4 5 0,3-1 0,18 0 0,4-1 0,-10-1 0,1 0 0,9 1 0,0 1 0,1 0 0,-1-1 0,-1 1 0,2-1 0,-24-10 0,1-1 0,-1-1 0,25 9 0,2-3 0,-21-8 0,2-1 0,0 0 0,-5-1 0,-2 1 0,1-1 0,1-2 0,0-1 0,-3 0 0,18 8 0,-3-1 0,4-6 0,-1-4 0,-14-4 0,3-1 0,7 3 0,8 2 0,-8-1 0,-6-1 0,0-1 0,-3-2 0,6 1 0,-8-3 0,-5-4 0,-3-2 0,9-3 0,1 0 0,-2 1 0,1-2 0,17-3 0,-2-5 0,-27-4 0,-2-4 0,18-2 0,-1-9 0,-5-24 0,-8-6 0,-21 24 0,-1-1 0,21-29 0,3-5 0,-3 2 0,-4 1 0,-18 14 0,1-3 0,10-6 0,6-7 0,-9 4 0,-13 6 0,-3 1 0,13-10 0,0-1 0,-8 2 0,-4 1 0,-9 11 0,-1 0 0,10-10 0,5-9 0,-4 0 0,5-13 0,0 0 0,-4 10 0,5-8 0,1 2 0,-7 11 0,4-9 0,-1 4 0,-7 16 0,7-12 0,-9 12 0,-5-6 0,-8-11 0,-14-10 0,-15 16 0,-10-8 0,-4-1 0,4 6 0,5 3 0,2 5 0,-7 0 0,-22-18 0,-10-1 0,7 15 0,14 26 0,4 5 0,-26-38 0,20 37 0,0 2 0,-30-22 0,30 25 0,-3 0 0,-14-5 0,-1 1 0,9 6 0,-2 1 0,-19-5 0,-3 1 0,10 3 0,2 3 0,7 9 0,-2-2 0,-32-19 0,3-1 0,-4-1 0,11 4 0,0-2 0,32 17 0,2 1 0,-7-6 0,-1-1 0,6 6 0,3 1 0,-31-20 0,26 20 0,14 4 0,9 8 0,6 5 0,7-3 0,6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5T21:56:56.3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2001 1 16383,'0'81'0,"0"5"0,0-29 0,0 4 0,0-2 0,0 3 0,0 25 0,0 4 0,0-8 0,0 1 0,1-11 0,0 3 0,-3-2 0,-8 19 0,-3 0 0,4-20 0,0 3 0,-4-4 0,-11 21 0,-4 0 0,9-13 0,-1 4 0,1-4 0,-8 16 0,1 0 0,6-14 0,0 3 0,1-6 0,0-3 0,0-1 0,-7 22 0,1-1 0,12-32 0,1-2 0,-5 16 0,-1 1 0,0 1 0,0-3 0,1-13 0,0-1 0,3 6 0,1-2 0,-2-15 0,2-2 0,7 1 0,1-1 0,-6 38 0,-6-4 0,15-25 0,-12-4 0,12-10 0,-4-1 0,-1 1 0,5-10 0,-4 7 0,6-15 0,-7 15 0,6-16 0,-6 16 0,2-15 0,3 5 0,-3-7 0,5-8 0,0-1 0,0-3 0,0 2 0,0 3 0,-5 3 0,3 9 0,-3 6 0,5 8 0,0 0 0,-7 1 0,6 10 0,-6-8 0,2-1 0,3-13 0,-3-9 0,5-6 0,0-3 0,-4-1 0,3 0 0,-24-10 0,15-8 0,-32-17 0,13-6 0,-41-17 0,4-2 0,-19-3 0,37 13 0,1 0 0,3 10 0,-1-1 0,-9-9 0,1-2 0,7 2 0,0 2 0,-4 3 0,2 0 0,5-4 0,3 0 0,0 0 0,0 1 0,-1 3 0,3-1 0,-21-34 0,4 14 0,15 4 0,10 3 0,9 10 0,1 2 0,9 15 0,0 2 0,6 7 0,58 29 0,30 28 0,-36-24 0,0 2 0,9 12 0,-2 0 0,20 9 0,-28-17 0,0 1 0,0 0 0,0-1 0,5-5 0,-3 1 0,22 29 0,-26-30 0,-1 1 0,9 16 0,2 8 0,-12-19 0,-13 3 0,-3-14 0,-3 2 0,-12-11 0,11 12 0,-11-12 0,6 11 0,-7-11 0,0 5 0,4-2 0,-8-4 0,7 8 0,-5-4 0,3 7 0,18 2 0,-6 11 0,11-5 0,-8 4 0,-2-9 0,0 0 0,-5 0 0,4-5 0,-10 3 0,3-9 0,-5 3 0,8-17 0,33-14 0,5-10 0,-2 5 0,4-3 0,-14 0 0,1-1 0,19-4 0,4-2 0,0-3 0,1-2 0,1 0 0,1 0 0,15-3 0,2-1 0,-9 3 0,0-1 0,2 0 0,-2 1 0,-17 7 0,-1 1 0,4-6 0,-1 2 0,-12 10 0,-1 1 0,8-6 0,1 1 0,-2 4 0,-2 2 0,30-19 0,-15 5 0,-5 7 0,-21 6 0,10-1 0,-22 7 0,8-6 0,-7 7 0,9 0 0,-9 0 0,7 0 0,-15 1 0,-1 5 0,-10-1 0,-6 8 0,-1-3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CE35AA-1470-4498-AFCE-C22EF93BDE9C}"/>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dirty="0"/>
          </a:p>
        </p:txBody>
      </p:sp>
      <p:sp>
        <p:nvSpPr>
          <p:cNvPr id="3" name="Date Placeholder 2">
            <a:extLst>
              <a:ext uri="{FF2B5EF4-FFF2-40B4-BE49-F238E27FC236}">
                <a16:creationId xmlns:a16="http://schemas.microsoft.com/office/drawing/2014/main" id="{86D26A4D-8DCB-4C8B-B212-A378B55C5B2E}"/>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DA9B5126-6922-496D-A1B4-D5C0EA001357}" type="datetimeFigureOut">
              <a:rPr lang="en-US" altLang="en-US"/>
              <a:pPr/>
              <a:t>2/16/22</a:t>
            </a:fld>
            <a:endParaRPr lang="en-US" altLang="en-US" dirty="0"/>
          </a:p>
        </p:txBody>
      </p:sp>
      <p:sp>
        <p:nvSpPr>
          <p:cNvPr id="4" name="Slide Image Placeholder 3">
            <a:extLst>
              <a:ext uri="{FF2B5EF4-FFF2-40B4-BE49-F238E27FC236}">
                <a16:creationId xmlns:a16="http://schemas.microsoft.com/office/drawing/2014/main" id="{027ECC7F-BA9E-4086-AE62-B412670F6726}"/>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05705477-E10E-470F-BC08-761B87919B7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ED7473FB-BCED-44B3-A380-3D61988EF055}"/>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dirty="0"/>
          </a:p>
        </p:txBody>
      </p:sp>
      <p:sp>
        <p:nvSpPr>
          <p:cNvPr id="7" name="Slide Number Placeholder 6">
            <a:extLst>
              <a:ext uri="{FF2B5EF4-FFF2-40B4-BE49-F238E27FC236}">
                <a16:creationId xmlns:a16="http://schemas.microsoft.com/office/drawing/2014/main" id="{5F3DA806-55D1-43AE-8A5F-FB3A55A6EC9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095FC259-9122-4125-BE3C-490F1F6CBA21}"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146E3560-906E-4034-A787-9CB380A159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67AC47F9-E593-44D0-BAD7-8DF1CE680B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a:p>
            <a:endParaRPr lang="en-US" altLang="en-US" dirty="0"/>
          </a:p>
        </p:txBody>
      </p:sp>
      <p:sp>
        <p:nvSpPr>
          <p:cNvPr id="52227" name="Slide Number Placeholder 3">
            <a:extLst>
              <a:ext uri="{FF2B5EF4-FFF2-40B4-BE49-F238E27FC236}">
                <a16:creationId xmlns:a16="http://schemas.microsoft.com/office/drawing/2014/main" id="{774DA1C3-E662-4A26-AD2B-EED83448DA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F574B69-6059-4B76-8493-26570623E72D}" type="slidenum">
              <a:rPr lang="en-US" altLang="en-US"/>
              <a:pPr/>
              <a:t>19</a:t>
            </a:fld>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FA9DB481-5E85-4042-BF7E-B637A87E61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E1C276F2-3E7F-4BF8-A81C-FF82E90E7B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8131" name="Slide Number Placeholder 3">
            <a:extLst>
              <a:ext uri="{FF2B5EF4-FFF2-40B4-BE49-F238E27FC236}">
                <a16:creationId xmlns:a16="http://schemas.microsoft.com/office/drawing/2014/main" id="{0B7A88EF-9E1A-47B6-9AD1-D39B613850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DA7E8B4-4E44-4DDE-93F2-386D9AD7B201}" type="slidenum">
              <a:rPr lang="en-US" altLang="en-US"/>
              <a:pPr/>
              <a:t>25</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5FC259-9122-4125-BE3C-490F1F6CBA21}" type="slidenum">
              <a:rPr lang="en-US" altLang="en-US" smtClean="0"/>
              <a:pPr/>
              <a:t>44</a:t>
            </a:fld>
            <a:endParaRPr lang="en-US" altLang="en-US" dirty="0"/>
          </a:p>
        </p:txBody>
      </p:sp>
    </p:spTree>
    <p:extLst>
      <p:ext uri="{BB962C8B-B14F-4D97-AF65-F5344CB8AC3E}">
        <p14:creationId xmlns:p14="http://schemas.microsoft.com/office/powerpoint/2010/main" val="2792176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FC259-9122-4125-BE3C-490F1F6CBA21}" type="slidenum">
              <a:rPr lang="en-US" altLang="en-US" smtClean="0"/>
              <a:pPr/>
              <a:t>53</a:t>
            </a:fld>
            <a:endParaRPr lang="en-US" altLang="en-US" dirty="0"/>
          </a:p>
        </p:txBody>
      </p:sp>
    </p:spTree>
    <p:extLst>
      <p:ext uri="{BB962C8B-B14F-4D97-AF65-F5344CB8AC3E}">
        <p14:creationId xmlns:p14="http://schemas.microsoft.com/office/powerpoint/2010/main" val="1829273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FC259-9122-4125-BE3C-490F1F6CBA21}" type="slidenum">
              <a:rPr lang="en-US" altLang="en-US" smtClean="0"/>
              <a:pPr/>
              <a:t>54</a:t>
            </a:fld>
            <a:endParaRPr lang="en-US" altLang="en-US" dirty="0"/>
          </a:p>
        </p:txBody>
      </p:sp>
    </p:spTree>
    <p:extLst>
      <p:ext uri="{BB962C8B-B14F-4D97-AF65-F5344CB8AC3E}">
        <p14:creationId xmlns:p14="http://schemas.microsoft.com/office/powerpoint/2010/main" val="63780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FC259-9122-4125-BE3C-490F1F6CBA21}" type="slidenum">
              <a:rPr lang="en-US" altLang="en-US" smtClean="0"/>
              <a:pPr/>
              <a:t>55</a:t>
            </a:fld>
            <a:endParaRPr lang="en-US" altLang="en-US" dirty="0"/>
          </a:p>
        </p:txBody>
      </p:sp>
    </p:spTree>
    <p:extLst>
      <p:ext uri="{BB962C8B-B14F-4D97-AF65-F5344CB8AC3E}">
        <p14:creationId xmlns:p14="http://schemas.microsoft.com/office/powerpoint/2010/main" val="409207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76CD2651-628F-44AD-961C-6EA10FCA9439}"/>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DB73FA08-D4AB-48FF-A74A-99381E5A6319}" type="datetimeFigureOut">
              <a:rPr lang="en-US" altLang="en-US"/>
              <a:pPr/>
              <a:t>2/16/22</a:t>
            </a:fld>
            <a:endParaRPr lang="en-US" altLang="en-US" dirty="0"/>
          </a:p>
        </p:txBody>
      </p:sp>
      <p:sp>
        <p:nvSpPr>
          <p:cNvPr id="5" name="Footer Placeholder 4">
            <a:extLst>
              <a:ext uri="{FF2B5EF4-FFF2-40B4-BE49-F238E27FC236}">
                <a16:creationId xmlns:a16="http://schemas.microsoft.com/office/drawing/2014/main" id="{98E22AC7-9F26-4A43-8B6B-FA804D879B8E}"/>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19783C44-5435-4333-80F2-E6A52205F58E}"/>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19B598EF-3EDD-4C63-95D4-BC3575AF92B5}" type="slidenum">
              <a:rPr lang="en-US" altLang="en-US"/>
              <a:pPr/>
              <a:t>‹#›</a:t>
            </a:fld>
            <a:endParaRPr lang="en-US" altLang="en-US" dirty="0"/>
          </a:p>
        </p:txBody>
      </p:sp>
    </p:spTree>
    <p:extLst>
      <p:ext uri="{BB962C8B-B14F-4D97-AF65-F5344CB8AC3E}">
        <p14:creationId xmlns:p14="http://schemas.microsoft.com/office/powerpoint/2010/main" val="579819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986D9-33C6-40CD-9077-45EE27AF40B1}"/>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0BBFF570-1BEC-4869-9BF2-D05A4D40C8CF}" type="datetimeFigureOut">
              <a:rPr lang="en-US" altLang="en-US"/>
              <a:pPr/>
              <a:t>2/16/22</a:t>
            </a:fld>
            <a:endParaRPr lang="en-US" altLang="en-US" dirty="0"/>
          </a:p>
        </p:txBody>
      </p:sp>
      <p:sp>
        <p:nvSpPr>
          <p:cNvPr id="5" name="Footer Placeholder 4">
            <a:extLst>
              <a:ext uri="{FF2B5EF4-FFF2-40B4-BE49-F238E27FC236}">
                <a16:creationId xmlns:a16="http://schemas.microsoft.com/office/drawing/2014/main" id="{85C2BB87-8595-4F28-A03C-8A2D9FFA7B95}"/>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01E746ED-420A-436D-B410-E650D794601F}"/>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7652729E-480F-4AF4-BDBB-D672F3073EC9}" type="slidenum">
              <a:rPr lang="en-US" altLang="en-US"/>
              <a:pPr/>
              <a:t>‹#›</a:t>
            </a:fld>
            <a:endParaRPr lang="en-US" altLang="en-US" dirty="0"/>
          </a:p>
        </p:txBody>
      </p:sp>
    </p:spTree>
    <p:extLst>
      <p:ext uri="{BB962C8B-B14F-4D97-AF65-F5344CB8AC3E}">
        <p14:creationId xmlns:p14="http://schemas.microsoft.com/office/powerpoint/2010/main" val="309988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8CEE0D-D016-4271-8509-5438939E6738}"/>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B20C14E-55A7-4B2A-9FB0-FED437804880}" type="datetimeFigureOut">
              <a:rPr lang="en-US" altLang="en-US"/>
              <a:pPr/>
              <a:t>2/16/22</a:t>
            </a:fld>
            <a:endParaRPr lang="en-US" altLang="en-US" dirty="0"/>
          </a:p>
        </p:txBody>
      </p:sp>
      <p:sp>
        <p:nvSpPr>
          <p:cNvPr id="5" name="Footer Placeholder 4">
            <a:extLst>
              <a:ext uri="{FF2B5EF4-FFF2-40B4-BE49-F238E27FC236}">
                <a16:creationId xmlns:a16="http://schemas.microsoft.com/office/drawing/2014/main" id="{E75FFE9F-5C3B-4E06-AFD8-644613D93818}"/>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30A38B51-2A67-4096-B7FE-3B7A5B10BBA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04F9521-0FD8-44D5-AA2A-5D1F3F89AD50}" type="slidenum">
              <a:rPr lang="en-US" altLang="en-US"/>
              <a:pPr/>
              <a:t>‹#›</a:t>
            </a:fld>
            <a:endParaRPr lang="en-US" altLang="en-US" dirty="0"/>
          </a:p>
        </p:txBody>
      </p:sp>
    </p:spTree>
    <p:extLst>
      <p:ext uri="{BB962C8B-B14F-4D97-AF65-F5344CB8AC3E}">
        <p14:creationId xmlns:p14="http://schemas.microsoft.com/office/powerpoint/2010/main" val="3565922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B47798-AC98-4635-B5B4-F61616DDF579}"/>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5F463AB4-CFE9-4D5F-82A0-28ADAFBD751D}" type="datetimeFigureOut">
              <a:rPr lang="en-US" altLang="en-US"/>
              <a:pPr/>
              <a:t>2/16/22</a:t>
            </a:fld>
            <a:endParaRPr lang="en-US" altLang="en-US" dirty="0"/>
          </a:p>
        </p:txBody>
      </p:sp>
      <p:sp>
        <p:nvSpPr>
          <p:cNvPr id="5" name="Footer Placeholder 4">
            <a:extLst>
              <a:ext uri="{FF2B5EF4-FFF2-40B4-BE49-F238E27FC236}">
                <a16:creationId xmlns:a16="http://schemas.microsoft.com/office/drawing/2014/main" id="{B98E2719-94E8-40C6-8D26-A12BBD2C8312}"/>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26534230-8690-4C65-AA30-F1870FC92B5B}"/>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FB36C93D-C689-4FC5-A7F9-FDA68197D514}" type="slidenum">
              <a:rPr lang="en-US" altLang="en-US"/>
              <a:pPr/>
              <a:t>‹#›</a:t>
            </a:fld>
            <a:endParaRPr lang="en-US" altLang="en-US" dirty="0"/>
          </a:p>
        </p:txBody>
      </p:sp>
    </p:spTree>
    <p:extLst>
      <p:ext uri="{BB962C8B-B14F-4D97-AF65-F5344CB8AC3E}">
        <p14:creationId xmlns:p14="http://schemas.microsoft.com/office/powerpoint/2010/main" val="3834498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4C42F5-DA2F-4BA8-A941-D74D93D94DE0}"/>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D96BBB93-3AB3-4A59-9D2C-EFECF0B712AC}" type="datetimeFigureOut">
              <a:rPr lang="en-US" altLang="en-US"/>
              <a:pPr/>
              <a:t>2/16/22</a:t>
            </a:fld>
            <a:endParaRPr lang="en-US" altLang="en-US" dirty="0"/>
          </a:p>
        </p:txBody>
      </p:sp>
      <p:sp>
        <p:nvSpPr>
          <p:cNvPr id="5" name="Footer Placeholder 4">
            <a:extLst>
              <a:ext uri="{FF2B5EF4-FFF2-40B4-BE49-F238E27FC236}">
                <a16:creationId xmlns:a16="http://schemas.microsoft.com/office/drawing/2014/main" id="{E124021D-CC1B-49E2-8542-3217D66E727B}"/>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CAEF42AA-AB9F-451D-8E5E-C3AF044BE187}"/>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2A6E596-AF29-486D-82F0-A11E7FBBAF8E}" type="slidenum">
              <a:rPr lang="en-US" altLang="en-US"/>
              <a:pPr/>
              <a:t>‹#›</a:t>
            </a:fld>
            <a:endParaRPr lang="en-US" altLang="en-US" dirty="0"/>
          </a:p>
        </p:txBody>
      </p:sp>
    </p:spTree>
    <p:extLst>
      <p:ext uri="{BB962C8B-B14F-4D97-AF65-F5344CB8AC3E}">
        <p14:creationId xmlns:p14="http://schemas.microsoft.com/office/powerpoint/2010/main" val="3786957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84E59A-5653-4E35-8D69-E21C500B31C6}"/>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5AA82E73-6631-412C-A86A-F6BB9986ED0F}" type="datetimeFigureOut">
              <a:rPr lang="en-US" altLang="en-US"/>
              <a:pPr/>
              <a:t>2/16/22</a:t>
            </a:fld>
            <a:endParaRPr lang="en-US" altLang="en-US" dirty="0"/>
          </a:p>
        </p:txBody>
      </p:sp>
      <p:sp>
        <p:nvSpPr>
          <p:cNvPr id="6" name="Footer Placeholder 5">
            <a:extLst>
              <a:ext uri="{FF2B5EF4-FFF2-40B4-BE49-F238E27FC236}">
                <a16:creationId xmlns:a16="http://schemas.microsoft.com/office/drawing/2014/main" id="{3D0B1873-3E4C-4831-ABD1-9B6DEB6F368B}"/>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7" name="Slide Number Placeholder 6">
            <a:extLst>
              <a:ext uri="{FF2B5EF4-FFF2-40B4-BE49-F238E27FC236}">
                <a16:creationId xmlns:a16="http://schemas.microsoft.com/office/drawing/2014/main" id="{A77F3A00-BC31-4422-92C1-2189ECB38ED8}"/>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F3E99198-5B46-45D4-95C0-D81DFB2897A9}" type="slidenum">
              <a:rPr lang="en-US" altLang="en-US"/>
              <a:pPr/>
              <a:t>‹#›</a:t>
            </a:fld>
            <a:endParaRPr lang="en-US" altLang="en-US" dirty="0"/>
          </a:p>
        </p:txBody>
      </p:sp>
    </p:spTree>
    <p:extLst>
      <p:ext uri="{BB962C8B-B14F-4D97-AF65-F5344CB8AC3E}">
        <p14:creationId xmlns:p14="http://schemas.microsoft.com/office/powerpoint/2010/main" val="224098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07736D-9CF8-4A3B-BF94-F83033458960}"/>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FECF6C2-AFA3-4BBD-AA7A-9F4648352E45}" type="datetimeFigureOut">
              <a:rPr lang="en-US" altLang="en-US"/>
              <a:pPr/>
              <a:t>2/16/22</a:t>
            </a:fld>
            <a:endParaRPr lang="en-US" altLang="en-US" dirty="0"/>
          </a:p>
        </p:txBody>
      </p:sp>
      <p:sp>
        <p:nvSpPr>
          <p:cNvPr id="8" name="Footer Placeholder 7">
            <a:extLst>
              <a:ext uri="{FF2B5EF4-FFF2-40B4-BE49-F238E27FC236}">
                <a16:creationId xmlns:a16="http://schemas.microsoft.com/office/drawing/2014/main" id="{F3F3E93F-F80C-48CB-8246-B6DBF4253F21}"/>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9" name="Slide Number Placeholder 8">
            <a:extLst>
              <a:ext uri="{FF2B5EF4-FFF2-40B4-BE49-F238E27FC236}">
                <a16:creationId xmlns:a16="http://schemas.microsoft.com/office/drawing/2014/main" id="{B2424398-F23D-4A0B-9C2E-6FE02FCA7C8C}"/>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BA277C27-2875-4F62-A9C7-DD10C39AEB75}" type="slidenum">
              <a:rPr lang="en-US" altLang="en-US"/>
              <a:pPr/>
              <a:t>‹#›</a:t>
            </a:fld>
            <a:endParaRPr lang="en-US" altLang="en-US" dirty="0"/>
          </a:p>
        </p:txBody>
      </p:sp>
    </p:spTree>
    <p:extLst>
      <p:ext uri="{BB962C8B-B14F-4D97-AF65-F5344CB8AC3E}">
        <p14:creationId xmlns:p14="http://schemas.microsoft.com/office/powerpoint/2010/main" val="200323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CAF4FD-1801-482F-8324-876F866FC059}"/>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EE1A24A-6821-4F0F-9430-9D4DC1431071}" type="datetimeFigureOut">
              <a:rPr lang="en-US" altLang="en-US"/>
              <a:pPr/>
              <a:t>2/16/22</a:t>
            </a:fld>
            <a:endParaRPr lang="en-US" altLang="en-US" dirty="0"/>
          </a:p>
        </p:txBody>
      </p:sp>
      <p:sp>
        <p:nvSpPr>
          <p:cNvPr id="4" name="Footer Placeholder 3">
            <a:extLst>
              <a:ext uri="{FF2B5EF4-FFF2-40B4-BE49-F238E27FC236}">
                <a16:creationId xmlns:a16="http://schemas.microsoft.com/office/drawing/2014/main" id="{FD650AD4-DA1B-45F0-8624-324EC8BC6F86}"/>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5" name="Slide Number Placeholder 4">
            <a:extLst>
              <a:ext uri="{FF2B5EF4-FFF2-40B4-BE49-F238E27FC236}">
                <a16:creationId xmlns:a16="http://schemas.microsoft.com/office/drawing/2014/main" id="{53AEE7BA-DD8C-4121-B954-E6168C577E61}"/>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B0339077-00BA-4E1B-BC71-8E16E130B908}" type="slidenum">
              <a:rPr lang="en-US" altLang="en-US"/>
              <a:pPr/>
              <a:t>‹#›</a:t>
            </a:fld>
            <a:endParaRPr lang="en-US" altLang="en-US" dirty="0"/>
          </a:p>
        </p:txBody>
      </p:sp>
    </p:spTree>
    <p:extLst>
      <p:ext uri="{BB962C8B-B14F-4D97-AF65-F5344CB8AC3E}">
        <p14:creationId xmlns:p14="http://schemas.microsoft.com/office/powerpoint/2010/main" val="1638657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C338AD-5007-435B-8EEA-EE5246CCA56C}"/>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2AC1D93-EBF9-43B4-860D-2CB9CC0186F0}" type="datetimeFigureOut">
              <a:rPr lang="en-US" altLang="en-US"/>
              <a:pPr/>
              <a:t>2/16/22</a:t>
            </a:fld>
            <a:endParaRPr lang="en-US" altLang="en-US" dirty="0"/>
          </a:p>
        </p:txBody>
      </p:sp>
      <p:sp>
        <p:nvSpPr>
          <p:cNvPr id="3" name="Footer Placeholder 2">
            <a:extLst>
              <a:ext uri="{FF2B5EF4-FFF2-40B4-BE49-F238E27FC236}">
                <a16:creationId xmlns:a16="http://schemas.microsoft.com/office/drawing/2014/main" id="{67FB4C5D-4B40-45C5-B140-98EFCAAFC4EB}"/>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4" name="Slide Number Placeholder 3">
            <a:extLst>
              <a:ext uri="{FF2B5EF4-FFF2-40B4-BE49-F238E27FC236}">
                <a16:creationId xmlns:a16="http://schemas.microsoft.com/office/drawing/2014/main" id="{C6FD5301-6B2D-4E3F-8374-962881D1AAA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5BDE6A3D-26D9-4D02-BCDC-D339FF83475D}" type="slidenum">
              <a:rPr lang="en-US" altLang="en-US"/>
              <a:pPr/>
              <a:t>‹#›</a:t>
            </a:fld>
            <a:endParaRPr lang="en-US" altLang="en-US" dirty="0"/>
          </a:p>
        </p:txBody>
      </p:sp>
    </p:spTree>
    <p:extLst>
      <p:ext uri="{BB962C8B-B14F-4D97-AF65-F5344CB8AC3E}">
        <p14:creationId xmlns:p14="http://schemas.microsoft.com/office/powerpoint/2010/main" val="1910296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DCD6521-1399-4CB6-A34F-4A79A3EC2AAE}"/>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00D52DE7-9C99-4E44-B796-E9A44B1F69E4}" type="datetimeFigureOut">
              <a:rPr lang="en-US" altLang="en-US"/>
              <a:pPr/>
              <a:t>2/16/22</a:t>
            </a:fld>
            <a:endParaRPr lang="en-US" altLang="en-US" dirty="0"/>
          </a:p>
        </p:txBody>
      </p:sp>
      <p:sp>
        <p:nvSpPr>
          <p:cNvPr id="6" name="Footer Placeholder 5">
            <a:extLst>
              <a:ext uri="{FF2B5EF4-FFF2-40B4-BE49-F238E27FC236}">
                <a16:creationId xmlns:a16="http://schemas.microsoft.com/office/drawing/2014/main" id="{7CBEFC13-E7DA-496E-B6D1-99EBC3063421}"/>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7" name="Slide Number Placeholder 6">
            <a:extLst>
              <a:ext uri="{FF2B5EF4-FFF2-40B4-BE49-F238E27FC236}">
                <a16:creationId xmlns:a16="http://schemas.microsoft.com/office/drawing/2014/main" id="{4062A2BE-5368-4EE3-8A8B-2F74834957D9}"/>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5B063241-1243-4BBD-B62F-83A531EBABB9}" type="slidenum">
              <a:rPr lang="en-US" altLang="en-US"/>
              <a:pPr/>
              <a:t>‹#›</a:t>
            </a:fld>
            <a:endParaRPr lang="en-US" altLang="en-US" dirty="0"/>
          </a:p>
        </p:txBody>
      </p:sp>
    </p:spTree>
    <p:extLst>
      <p:ext uri="{BB962C8B-B14F-4D97-AF65-F5344CB8AC3E}">
        <p14:creationId xmlns:p14="http://schemas.microsoft.com/office/powerpoint/2010/main" val="2858734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74B3CAE-54E3-4ADD-9068-F1C09679BE01}"/>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31B24CC7-781E-4B0C-B9A6-51CEFD2EB865}" type="datetimeFigureOut">
              <a:rPr lang="en-US" altLang="en-US"/>
              <a:pPr/>
              <a:t>2/16/22</a:t>
            </a:fld>
            <a:endParaRPr lang="en-US" altLang="en-US" dirty="0"/>
          </a:p>
        </p:txBody>
      </p:sp>
      <p:sp>
        <p:nvSpPr>
          <p:cNvPr id="6" name="Footer Placeholder 5">
            <a:extLst>
              <a:ext uri="{FF2B5EF4-FFF2-40B4-BE49-F238E27FC236}">
                <a16:creationId xmlns:a16="http://schemas.microsoft.com/office/drawing/2014/main" id="{F267C0F4-3181-4EB3-83EB-735BBBBC5189}"/>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7" name="Slide Number Placeholder 6">
            <a:extLst>
              <a:ext uri="{FF2B5EF4-FFF2-40B4-BE49-F238E27FC236}">
                <a16:creationId xmlns:a16="http://schemas.microsoft.com/office/drawing/2014/main" id="{FA13548D-CE86-4028-8444-C9A22850EC8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1CA92115-1367-4209-B922-E851C38D0DF7}" type="slidenum">
              <a:rPr lang="en-US" altLang="en-US"/>
              <a:pPr/>
              <a:t>‹#›</a:t>
            </a:fld>
            <a:endParaRPr lang="en-US" altLang="en-US" dirty="0"/>
          </a:p>
        </p:txBody>
      </p:sp>
    </p:spTree>
    <p:extLst>
      <p:ext uri="{BB962C8B-B14F-4D97-AF65-F5344CB8AC3E}">
        <p14:creationId xmlns:p14="http://schemas.microsoft.com/office/powerpoint/2010/main" val="716959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3660D61-C2FE-4749-9EC4-C4780EF6198F}"/>
              </a:ext>
            </a:extLst>
          </p:cNvPr>
          <p:cNvSpPr>
            <a:spLocks noGrp="1"/>
          </p:cNvSpPr>
          <p:nvPr>
            <p:ph type="title"/>
          </p:nvPr>
        </p:nvSpPr>
        <p:spPr bwMode="auto">
          <a:xfrm>
            <a:off x="457200" y="1158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4378C4A-5C6D-482B-9054-7B26AD1D768F}"/>
              </a:ext>
            </a:extLst>
          </p:cNvPr>
          <p:cNvSpPr>
            <a:spLocks noGrp="1"/>
          </p:cNvSpPr>
          <p:nvPr>
            <p:ph type="body" idx="1"/>
          </p:nvPr>
        </p:nvSpPr>
        <p:spPr bwMode="auto">
          <a:xfrm>
            <a:off x="457200" y="2452688"/>
            <a:ext cx="82296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8" name="Rectangle 7">
            <a:extLst>
              <a:ext uri="{FF2B5EF4-FFF2-40B4-BE49-F238E27FC236}">
                <a16:creationId xmlns:a16="http://schemas.microsoft.com/office/drawing/2014/main" id="{994AB8A6-9626-43B8-883A-BB93DAF4EA9D}"/>
              </a:ext>
            </a:extLst>
          </p:cNvPr>
          <p:cNvSpPr/>
          <p:nvPr userDrawn="1"/>
        </p:nvSpPr>
        <p:spPr>
          <a:xfrm>
            <a:off x="0" y="6569075"/>
            <a:ext cx="9144000" cy="288925"/>
          </a:xfrm>
          <a:prstGeom prst="rect">
            <a:avLst/>
          </a:prstGeom>
          <a:solidFill>
            <a:srgbClr val="FFCC00"/>
          </a:solidFill>
          <a:ln>
            <a:noFill/>
          </a:ln>
          <a:effectLst/>
        </p:spPr>
        <p:style>
          <a:lnRef idx="1">
            <a:schemeClr val="accent6"/>
          </a:lnRef>
          <a:fillRef idx="3">
            <a:schemeClr val="accent6"/>
          </a:fillRef>
          <a:effectRef idx="2">
            <a:schemeClr val="accent6"/>
          </a:effectRef>
          <a:fontRef idx="minor">
            <a:schemeClr val="lt1"/>
          </a:fontRef>
        </p:style>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dirty="0">
              <a:solidFill>
                <a:srgbClr val="FFFFFF"/>
              </a:solidFill>
            </a:endParaRPr>
          </a:p>
        </p:txBody>
      </p:sp>
      <p:sp>
        <p:nvSpPr>
          <p:cNvPr id="9" name="Rectangle 8">
            <a:extLst>
              <a:ext uri="{FF2B5EF4-FFF2-40B4-BE49-F238E27FC236}">
                <a16:creationId xmlns:a16="http://schemas.microsoft.com/office/drawing/2014/main" id="{C28F6756-C619-4FF3-A9D8-606EDFC76114}"/>
              </a:ext>
            </a:extLst>
          </p:cNvPr>
          <p:cNvSpPr>
            <a:spLocks noChangeArrowheads="1"/>
          </p:cNvSpPr>
          <p:nvPr userDrawn="1"/>
        </p:nvSpPr>
        <p:spPr bwMode="auto">
          <a:xfrm>
            <a:off x="0" y="0"/>
            <a:ext cx="9144000" cy="83185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dirty="0">
              <a:solidFill>
                <a:srgbClr val="FFFFFF"/>
              </a:solidFill>
            </a:endParaRPr>
          </a:p>
        </p:txBody>
      </p:sp>
      <p:pic>
        <p:nvPicPr>
          <p:cNvPr id="1030" name="Picture 9" descr="UMBClogo_offset_cmyk-W.eps">
            <a:extLst>
              <a:ext uri="{FF2B5EF4-FFF2-40B4-BE49-F238E27FC236}">
                <a16:creationId xmlns:a16="http://schemas.microsoft.com/office/drawing/2014/main" id="{1FFF9E6B-8434-4A50-8070-38EEC74B4E78}"/>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68275" y="127000"/>
            <a:ext cx="331628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10">
            <a:extLst>
              <a:ext uri="{FF2B5EF4-FFF2-40B4-BE49-F238E27FC236}">
                <a16:creationId xmlns:a16="http://schemas.microsoft.com/office/drawing/2014/main" id="{867B97E7-0A33-4F4D-B539-17203473438F}"/>
              </a:ext>
            </a:extLst>
          </p:cNvPr>
          <p:cNvSpPr txBox="1">
            <a:spLocks noChangeArrowheads="1"/>
          </p:cNvSpPr>
          <p:nvPr userDrawn="1"/>
        </p:nvSpPr>
        <p:spPr bwMode="auto">
          <a:xfrm>
            <a:off x="7181850" y="6542088"/>
            <a:ext cx="182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r" eaLnBrk="1" hangingPunct="1">
              <a:defRPr/>
            </a:pPr>
            <a:r>
              <a:rPr lang="en-US" altLang="en-US" sz="1400" dirty="0">
                <a:latin typeface="Arial" charset="0"/>
              </a:rPr>
              <a:t>www.umbc.edu</a:t>
            </a:r>
          </a:p>
        </p:txBody>
      </p:sp>
      <p:sp>
        <p:nvSpPr>
          <p:cNvPr id="10" name="Rectangle 9">
            <a:extLst>
              <a:ext uri="{FF2B5EF4-FFF2-40B4-BE49-F238E27FC236}">
                <a16:creationId xmlns:a16="http://schemas.microsoft.com/office/drawing/2014/main" id="{F69BEEDF-7B0F-42BD-B40F-65564476C12D}"/>
              </a:ext>
            </a:extLst>
          </p:cNvPr>
          <p:cNvSpPr/>
          <p:nvPr userDrawn="1"/>
        </p:nvSpPr>
        <p:spPr>
          <a:xfrm>
            <a:off x="7396317" y="580648"/>
            <a:ext cx="1713931" cy="246221"/>
          </a:xfrm>
          <a:prstGeom prst="rect">
            <a:avLst/>
          </a:prstGeom>
        </p:spPr>
        <p:txBody>
          <a:bodyPr wrap="none">
            <a:spAutoFit/>
          </a:bodyPr>
          <a:lstStyle/>
          <a:p>
            <a:pPr algn="r"/>
            <a:r>
              <a:rPr lang="en-US" sz="1000" dirty="0">
                <a:solidFill>
                  <a:srgbClr val="FFC000"/>
                </a:solidFill>
              </a:rPr>
              <a:t>Data 603 - Big Data Platforms</a:t>
            </a: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ctr" defTabSz="457200" rtl="0" eaLnBrk="0" fontAlgn="base" hangingPunct="0">
        <a:spcBef>
          <a:spcPct val="0"/>
        </a:spcBef>
        <a:spcAft>
          <a:spcPct val="0"/>
        </a:spcAft>
        <a:defRPr sz="4400" b="1" kern="1200">
          <a:solidFill>
            <a:srgbClr val="002060"/>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rgbClr val="002060"/>
          </a:solidFill>
          <a:latin typeface="+mn-lt"/>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rgbClr val="0070C0"/>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rgbClr val="0070C0"/>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rgbClr val="0070C0"/>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800" kern="1200">
          <a:solidFill>
            <a:srgbClr val="0070C0"/>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mssqltips.com/sqlservertip/3222/big-data-basics--part-5--introduction-to-mapreduc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hadoop.apache.org/docs/current/hadoop-mapreduce-client/hadoop-mapreduce-client-core/MapReduceTutorial.html#Job_Configurat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Daemon_(computing)" TargetMode="External"/><Relationship Id="rId2" Type="http://schemas.openxmlformats.org/officeDocument/2006/relationships/hyperlink" Target="https://hadoop.apache.org/docs/current/hadoop-yarn/hadoop-yarn-site/YARN.html" TargetMode="Externa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hyperlink" Target="https://hadoop.apache.org/docs/current/hadoop-yarn/hadoop-yarn-site/YARN.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hadoop.apache.org/docs/current/hadoop-yarn/hadoop-yarn-site/YARN.html" TargetMode="External"/><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hadoop.apache.org/docs/current/hadoop-yarn/hadoop-yarn-site/Federation.html" TargetMode="External"/><Relationship Id="rId3" Type="http://schemas.openxmlformats.org/officeDocument/2006/relationships/hyperlink" Target="https://en.wikipedia.org/wiki/MapReduce" TargetMode="External"/><Relationship Id="rId7" Type="http://schemas.openxmlformats.org/officeDocument/2006/relationships/hyperlink" Target="https://www.oreilly.com/library/view/programming-hive/9781449326944/ch01.html" TargetMode="External"/><Relationship Id="rId2" Type="http://schemas.openxmlformats.org/officeDocument/2006/relationships/hyperlink" Target="https://storage.googleapis.com/pub-tools-public-publication-data/pdf/16cb30b4b92fd4989b8619a61752a2387c6dd474.pdf" TargetMode="External"/><Relationship Id="rId1" Type="http://schemas.openxmlformats.org/officeDocument/2006/relationships/slideLayout" Target="../slideLayouts/slideLayout2.xml"/><Relationship Id="rId6" Type="http://schemas.openxmlformats.org/officeDocument/2006/relationships/hyperlink" Target="https://www.mssqltips.com/sqlservertip/3222/big-data-basics--part-5--introduction-to-mapreduce/" TargetMode="External"/><Relationship Id="rId5" Type="http://schemas.openxmlformats.org/officeDocument/2006/relationships/hyperlink" Target="https://www.javacodegeeks.com/2012/05/mapreduce-questions-and-answers-part-1.html" TargetMode="External"/><Relationship Id="rId4" Type="http://schemas.openxmlformats.org/officeDocument/2006/relationships/hyperlink" Target="https://hadoop.apache.org/docs/current/hadoop-mapreduce-client/hadoop-mapreduce-client-core/MapReduceTutorial.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crs4.github.io/pydoop/" TargetMode="External"/><Relationship Id="rId2" Type="http://schemas.openxmlformats.org/officeDocument/2006/relationships/hyperlink" Target="https://mrjob.readthedocs.io/en/lates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loud.google.com/dataproc/overview" TargetMode="External"/><Relationship Id="rId2" Type="http://schemas.openxmlformats.org/officeDocument/2006/relationships/hyperlink" Target="http://aws.amazon.com/documentation/elasticmapreduce/" TargetMode="External"/><Relationship Id="rId1" Type="http://schemas.openxmlformats.org/officeDocument/2006/relationships/slideLayout" Target="../slideLayouts/slideLayout2.xml"/><Relationship Id="rId4" Type="http://schemas.openxmlformats.org/officeDocument/2006/relationships/hyperlink" Target="https://mrjob.readthedocs.io/en/latest/guides/spark.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hadoop.apache.org/docs/current/hadoop-mapreduce-client/hadoop-mapreduce-client-core/MapReduceTutorial.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www.fiware.org/2014/05/30/mapreduce-was-really-invented-by-julius-caesar/"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learn/modules/principles-cloud-computing/2-what-is-cloud-comput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docs.microsoft.com/en-us/learn/modules/principles-cloud-computing/3-benefits-of-cloud-computin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security/fundamentals/shared-responsibility" TargetMode="External"/><Relationship Id="rId2" Type="http://schemas.openxmlformats.org/officeDocument/2006/relationships/hyperlink" Target="https://docs.microsoft.com/en-us/learn/modules/principles-cloud-computing/3-benefits-of-cloud-computing"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docs.microsoft.com/en-us/azure/machine-learning/overview-what-is-azure-ml" TargetMode="External"/><Relationship Id="rId3" Type="http://schemas.openxmlformats.org/officeDocument/2006/relationships/hyperlink" Target="https://aws.amazon.com/redshift/" TargetMode="External"/><Relationship Id="rId7" Type="http://schemas.openxmlformats.org/officeDocument/2006/relationships/hyperlink" Target="https://docs.microsoft.com/en-us/azure/data-factory/introduction" TargetMode="External"/><Relationship Id="rId2" Type="http://schemas.openxmlformats.org/officeDocument/2006/relationships/hyperlink" Target="https://azure.microsoft.com/en-us/services/synapse-analytics/" TargetMode="External"/><Relationship Id="rId1" Type="http://schemas.openxmlformats.org/officeDocument/2006/relationships/slideLayout" Target="../slideLayouts/slideLayout2.xml"/><Relationship Id="rId6" Type="http://schemas.openxmlformats.org/officeDocument/2006/relationships/hyperlink" Target="https://aws.amazon.com/emr/?whats-new-cards.sort-by=item.additionalFields.postDateTime&amp;whats-new-cards.sort-order=desc" TargetMode="External"/><Relationship Id="rId11" Type="http://schemas.openxmlformats.org/officeDocument/2006/relationships/hyperlink" Target="https://aws.amazon.com/s3/" TargetMode="External"/><Relationship Id="rId5" Type="http://schemas.openxmlformats.org/officeDocument/2006/relationships/hyperlink" Target="https://azure.microsoft.com/en-us/services/hdinsight/" TargetMode="External"/><Relationship Id="rId10" Type="http://schemas.openxmlformats.org/officeDocument/2006/relationships/hyperlink" Target="https://docs.microsoft.com/en-us/azure/storage/blobs/data-lake-storage-introduction" TargetMode="External"/><Relationship Id="rId4" Type="http://schemas.openxmlformats.org/officeDocument/2006/relationships/hyperlink" Target="https://databricks.com/" TargetMode="External"/><Relationship Id="rId9" Type="http://schemas.openxmlformats.org/officeDocument/2006/relationships/hyperlink" Target="https://aws.amazon.com/sagemak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oreilly.com/library/view/programming-hive/9781449326944/ch01.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Data_analytics" TargetMode="External"/><Relationship Id="rId13" Type="http://schemas.openxmlformats.org/officeDocument/2006/relationships/hyperlink" Target="https://en.wikipedia.org/wiki/XML" TargetMode="External"/><Relationship Id="rId18" Type="http://schemas.openxmlformats.org/officeDocument/2006/relationships/hyperlink" Target="https://en.wikipedia.org/wiki/Data_lake#cite_note-3" TargetMode="External"/><Relationship Id="rId3" Type="http://schemas.openxmlformats.org/officeDocument/2006/relationships/hyperlink" Target="https://en.wikipedia.org/wiki/Data_lake#cite_note-1" TargetMode="External"/><Relationship Id="rId21" Type="http://schemas.openxmlformats.org/officeDocument/2006/relationships/hyperlink" Target="https://en.wikipedia.org/wiki/Google" TargetMode="External"/><Relationship Id="rId7" Type="http://schemas.openxmlformats.org/officeDocument/2006/relationships/hyperlink" Target="https://en.wikipedia.org/wiki/Data_visualization" TargetMode="External"/><Relationship Id="rId12" Type="http://schemas.openxmlformats.org/officeDocument/2006/relationships/hyperlink" Target="https://en.wikipedia.org/wiki/Comma-separated_values" TargetMode="External"/><Relationship Id="rId17" Type="http://schemas.openxmlformats.org/officeDocument/2006/relationships/hyperlink" Target="https://en.wikipedia.org/wiki/Audio_data" TargetMode="External"/><Relationship Id="rId2" Type="http://schemas.openxmlformats.org/officeDocument/2006/relationships/hyperlink" Target="https://en.wikipedia.org/wiki/Data_repository" TargetMode="External"/><Relationship Id="rId16" Type="http://schemas.openxmlformats.org/officeDocument/2006/relationships/hyperlink" Target="https://en.wikipedia.org/wiki/Binary_data" TargetMode="External"/><Relationship Id="rId20" Type="http://schemas.openxmlformats.org/officeDocument/2006/relationships/hyperlink" Target="https://en.wikipedia.org/wiki/Microsoft" TargetMode="External"/><Relationship Id="rId1" Type="http://schemas.openxmlformats.org/officeDocument/2006/relationships/slideLayout" Target="../slideLayouts/slideLayout2.xml"/><Relationship Id="rId6" Type="http://schemas.openxmlformats.org/officeDocument/2006/relationships/hyperlink" Target="https://en.wikipedia.org/wiki/Data_reporting" TargetMode="External"/><Relationship Id="rId11" Type="http://schemas.openxmlformats.org/officeDocument/2006/relationships/hyperlink" Target="https://en.wikipedia.org/wiki/Relational_database" TargetMode="External"/><Relationship Id="rId5" Type="http://schemas.openxmlformats.org/officeDocument/2006/relationships/hyperlink" Target="https://en.wikipedia.org/wiki/Data_lake#cite_note-2" TargetMode="External"/><Relationship Id="rId15" Type="http://schemas.openxmlformats.org/officeDocument/2006/relationships/hyperlink" Target="https://en.wikipedia.org/wiki/Unstructured_data" TargetMode="External"/><Relationship Id="rId23" Type="http://schemas.openxmlformats.org/officeDocument/2006/relationships/hyperlink" Target="https://en.wikipedia.org/wiki/Data_lake" TargetMode="External"/><Relationship Id="rId10" Type="http://schemas.openxmlformats.org/officeDocument/2006/relationships/hyperlink" Target="https://en.wikipedia.org/wiki/Structured_data" TargetMode="External"/><Relationship Id="rId19" Type="http://schemas.openxmlformats.org/officeDocument/2006/relationships/hyperlink" Target="https://en.wikipedia.org/wiki/Amazon_(company)" TargetMode="External"/><Relationship Id="rId4" Type="http://schemas.openxmlformats.org/officeDocument/2006/relationships/hyperlink" Target="https://en.wikipedia.org/wiki/Binary_large_object" TargetMode="External"/><Relationship Id="rId9" Type="http://schemas.openxmlformats.org/officeDocument/2006/relationships/hyperlink" Target="https://en.wikipedia.org/wiki/Machine_learning" TargetMode="External"/><Relationship Id="rId14" Type="http://schemas.openxmlformats.org/officeDocument/2006/relationships/hyperlink" Target="https://en.wikipedia.org/wiki/JSON" TargetMode="External"/><Relationship Id="rId22" Type="http://schemas.openxmlformats.org/officeDocument/2006/relationships/hyperlink" Target="https://en.wikipedia.org/wiki/Data_lake#cite_note-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zaloni.com/resources/blog/why-smart-companies-are-complementing-their-data-warehouses-with-data-lak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kaggle.com/omkarsabnis/yelp-reviews-datas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customXml" Target="../ink/ink2.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685800" y="1390592"/>
            <a:ext cx="7772400" cy="1470025"/>
          </a:xfrm>
        </p:spPr>
        <p:txBody>
          <a:bodyPr/>
          <a:lstStyle/>
          <a:p>
            <a:pPr eaLnBrk="1" hangingPunct="1"/>
            <a:r>
              <a:rPr lang="en-US" altLang="en-US" sz="4800" b="1" dirty="0">
                <a:solidFill>
                  <a:srgbClr val="002060"/>
                </a:solidFill>
              </a:rPr>
              <a:t>Data 603 – Big Data Platforms</a:t>
            </a:r>
          </a:p>
        </p:txBody>
      </p:sp>
      <p:pic>
        <p:nvPicPr>
          <p:cNvPr id="1026" name="Picture 2" descr="Image result for umbc">
            <a:extLst>
              <a:ext uri="{FF2B5EF4-FFF2-40B4-BE49-F238E27FC236}">
                <a16:creationId xmlns:a16="http://schemas.microsoft.com/office/drawing/2014/main" id="{B8F5AF01-679F-4BBF-A9A0-423CBC003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3105756"/>
            <a:ext cx="4191000" cy="1095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16B0B7-5810-984A-AD86-8069D1BFD129}"/>
              </a:ext>
            </a:extLst>
          </p:cNvPr>
          <p:cNvSpPr txBox="1"/>
          <p:nvPr/>
        </p:nvSpPr>
        <p:spPr>
          <a:xfrm>
            <a:off x="0" y="4981903"/>
            <a:ext cx="9144000" cy="1077218"/>
          </a:xfrm>
          <a:prstGeom prst="rect">
            <a:avLst/>
          </a:prstGeom>
          <a:noFill/>
        </p:spPr>
        <p:txBody>
          <a:bodyPr wrap="square" rtlCol="0">
            <a:spAutoFit/>
          </a:bodyPr>
          <a:lstStyle/>
          <a:p>
            <a:pPr algn="ctr"/>
            <a:r>
              <a:rPr lang="en-US" sz="3200" dirty="0"/>
              <a:t>Lecture 3</a:t>
            </a:r>
          </a:p>
          <a:p>
            <a:pPr algn="ctr"/>
            <a:r>
              <a:rPr lang="en-US" sz="3200" dirty="0"/>
              <a:t>MapReduce &amp; Cloud Computing</a:t>
            </a:r>
          </a:p>
        </p:txBody>
      </p:sp>
    </p:spTree>
    <p:extLst>
      <p:ext uri="{BB962C8B-B14F-4D97-AF65-F5344CB8AC3E}">
        <p14:creationId xmlns:p14="http://schemas.microsoft.com/office/powerpoint/2010/main" val="3218790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MapReduce</a:t>
            </a:r>
          </a:p>
        </p:txBody>
      </p:sp>
      <p:sp>
        <p:nvSpPr>
          <p:cNvPr id="45058" name="Content Placeholder 2">
            <a:extLst>
              <a:ext uri="{FF2B5EF4-FFF2-40B4-BE49-F238E27FC236}">
                <a16:creationId xmlns:a16="http://schemas.microsoft.com/office/drawing/2014/main" id="{21A40F63-1CCA-426C-9698-2250DA744777}"/>
              </a:ext>
            </a:extLst>
          </p:cNvPr>
          <p:cNvSpPr>
            <a:spLocks noGrp="1"/>
          </p:cNvSpPr>
          <p:nvPr>
            <p:ph idx="1"/>
          </p:nvPr>
        </p:nvSpPr>
        <p:spPr/>
        <p:txBody>
          <a:bodyPr>
            <a:normAutofit/>
          </a:bodyPr>
          <a:lstStyle/>
          <a:p>
            <a:pPr>
              <a:lnSpc>
                <a:spcPct val="90000"/>
              </a:lnSpc>
            </a:pPr>
            <a:r>
              <a:rPr lang="en-US" altLang="zh-CN" sz="3200" dirty="0">
                <a:ea typeface="SimSun" panose="02010600030101010101" pitchFamily="2" charset="-122"/>
              </a:rPr>
              <a:t>Processing is broken into two phases: </a:t>
            </a:r>
            <a:r>
              <a:rPr lang="en-US" altLang="zh-CN" dirty="0">
                <a:ea typeface="SimSun" panose="02010600030101010101" pitchFamily="2" charset="-122"/>
              </a:rPr>
              <a:t>Mapping phase followed by the reduce phase</a:t>
            </a:r>
          </a:p>
          <a:p>
            <a:pPr>
              <a:lnSpc>
                <a:spcPct val="90000"/>
              </a:lnSpc>
            </a:pPr>
            <a:r>
              <a:rPr lang="en-US" altLang="zh-CN" dirty="0">
                <a:ea typeface="SimSun" panose="02010600030101010101" pitchFamily="2" charset="-122"/>
              </a:rPr>
              <a:t>For each phase a </a:t>
            </a:r>
            <a:r>
              <a:rPr lang="en-US" altLang="zh-CN" dirty="0">
                <a:solidFill>
                  <a:schemeClr val="accent6">
                    <a:lumMod val="75000"/>
                  </a:schemeClr>
                </a:solidFill>
                <a:ea typeface="SimSun" panose="02010600030101010101" pitchFamily="2" charset="-122"/>
              </a:rPr>
              <a:t>key-value pair </a:t>
            </a:r>
            <a:r>
              <a:rPr lang="en-US" altLang="zh-CN" dirty="0">
                <a:ea typeface="SimSun" panose="02010600030101010101" pitchFamily="2" charset="-122"/>
              </a:rPr>
              <a:t>is passed as the input</a:t>
            </a:r>
          </a:p>
          <a:p>
            <a:pPr>
              <a:lnSpc>
                <a:spcPct val="90000"/>
              </a:lnSpc>
            </a:pPr>
            <a:r>
              <a:rPr lang="en-US" altLang="zh-CN" dirty="0">
                <a:ea typeface="SimSun" panose="02010600030101010101" pitchFamily="2" charset="-122"/>
              </a:rPr>
              <a:t>Each phase returns a </a:t>
            </a:r>
            <a:r>
              <a:rPr lang="en-US" altLang="zh-CN" dirty="0">
                <a:solidFill>
                  <a:schemeClr val="accent6">
                    <a:lumMod val="75000"/>
                  </a:schemeClr>
                </a:solidFill>
                <a:ea typeface="SimSun" panose="02010600030101010101" pitchFamily="2" charset="-122"/>
              </a:rPr>
              <a:t>key-value pair</a:t>
            </a:r>
          </a:p>
          <a:p>
            <a:pPr>
              <a:lnSpc>
                <a:spcPct val="90000"/>
              </a:lnSpc>
            </a:pPr>
            <a:r>
              <a:rPr lang="en-US" altLang="zh-CN" dirty="0">
                <a:ea typeface="SimSun" panose="02010600030101010101" pitchFamily="2" charset="-122"/>
              </a:rPr>
              <a:t>The types of key and value can be chosen by the programmer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Map Phase</a:t>
            </a:r>
          </a:p>
        </p:txBody>
      </p:sp>
      <p:sp>
        <p:nvSpPr>
          <p:cNvPr id="45058" name="Content Placeholder 2">
            <a:extLst>
              <a:ext uri="{FF2B5EF4-FFF2-40B4-BE49-F238E27FC236}">
                <a16:creationId xmlns:a16="http://schemas.microsoft.com/office/drawing/2014/main" id="{21A40F63-1CCA-426C-9698-2250DA744777}"/>
              </a:ext>
            </a:extLst>
          </p:cNvPr>
          <p:cNvSpPr>
            <a:spLocks noGrp="1"/>
          </p:cNvSpPr>
          <p:nvPr>
            <p:ph idx="1"/>
          </p:nvPr>
        </p:nvSpPr>
        <p:spPr/>
        <p:txBody>
          <a:bodyPr>
            <a:normAutofit/>
          </a:bodyPr>
          <a:lstStyle/>
          <a:p>
            <a:pPr>
              <a:lnSpc>
                <a:spcPct val="90000"/>
              </a:lnSpc>
            </a:pPr>
            <a:r>
              <a:rPr lang="en-US" altLang="zh-CN" sz="3200" dirty="0">
                <a:ea typeface="SimSun" panose="02010600030101010101" pitchFamily="2" charset="-122"/>
              </a:rPr>
              <a:t>Map phase is done by mappers</a:t>
            </a:r>
          </a:p>
          <a:p>
            <a:pPr>
              <a:lnSpc>
                <a:spcPct val="90000"/>
              </a:lnSpc>
            </a:pPr>
            <a:r>
              <a:rPr lang="en-US" altLang="zh-CN" dirty="0">
                <a:ea typeface="SimSun" panose="02010600030101010101" pitchFamily="2" charset="-122"/>
              </a:rPr>
              <a:t>Mappers take </a:t>
            </a:r>
            <a:r>
              <a:rPr lang="en-US" altLang="zh-CN" dirty="0">
                <a:solidFill>
                  <a:schemeClr val="accent6">
                    <a:lumMod val="75000"/>
                  </a:schemeClr>
                </a:solidFill>
                <a:ea typeface="SimSun" panose="02010600030101010101" pitchFamily="2" charset="-122"/>
              </a:rPr>
              <a:t>unsorted</a:t>
            </a:r>
            <a:r>
              <a:rPr lang="en-US" altLang="zh-CN" dirty="0">
                <a:ea typeface="SimSun" panose="02010600030101010101" pitchFamily="2" charset="-122"/>
              </a:rPr>
              <a:t> key/value pairs</a:t>
            </a:r>
          </a:p>
          <a:p>
            <a:pPr>
              <a:lnSpc>
                <a:spcPct val="90000"/>
              </a:lnSpc>
            </a:pPr>
            <a:r>
              <a:rPr lang="en-US" altLang="zh-CN" dirty="0">
                <a:ea typeface="SimSun" panose="02010600030101010101" pitchFamily="2" charset="-122"/>
              </a:rPr>
              <a:t>Mapper returns zero, one or multiple key/value pairs for each input key/value pair.</a:t>
            </a:r>
          </a:p>
          <a:p>
            <a:pPr>
              <a:lnSpc>
                <a:spcPct val="90000"/>
              </a:lnSpc>
            </a:pPr>
            <a:r>
              <a:rPr lang="en-US" altLang="zh-CN" dirty="0">
                <a:ea typeface="SimSun" panose="02010600030101010101" pitchFamily="2" charset="-122"/>
              </a:rPr>
              <a:t>Input and output keys might be different.</a:t>
            </a:r>
          </a:p>
          <a:p>
            <a:pPr>
              <a:lnSpc>
                <a:spcPct val="90000"/>
              </a:lnSpc>
            </a:pPr>
            <a:r>
              <a:rPr lang="en-US" altLang="zh-CN" dirty="0">
                <a:ea typeface="SimSun" panose="02010600030101010101" pitchFamily="2" charset="-122"/>
              </a:rPr>
              <a:t>Input and output values might be different.</a:t>
            </a:r>
          </a:p>
        </p:txBody>
      </p:sp>
    </p:spTree>
    <p:extLst>
      <p:ext uri="{BB962C8B-B14F-4D97-AF65-F5344CB8AC3E}">
        <p14:creationId xmlns:p14="http://schemas.microsoft.com/office/powerpoint/2010/main" val="55094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Reduce Phase</a:t>
            </a:r>
          </a:p>
        </p:txBody>
      </p:sp>
      <p:sp>
        <p:nvSpPr>
          <p:cNvPr id="45058" name="Content Placeholder 2">
            <a:extLst>
              <a:ext uri="{FF2B5EF4-FFF2-40B4-BE49-F238E27FC236}">
                <a16:creationId xmlns:a16="http://schemas.microsoft.com/office/drawing/2014/main" id="{21A40F63-1CCA-426C-9698-2250DA744777}"/>
              </a:ext>
            </a:extLst>
          </p:cNvPr>
          <p:cNvSpPr>
            <a:spLocks noGrp="1"/>
          </p:cNvSpPr>
          <p:nvPr>
            <p:ph idx="1"/>
          </p:nvPr>
        </p:nvSpPr>
        <p:spPr/>
        <p:txBody>
          <a:bodyPr>
            <a:normAutofit fontScale="85000" lnSpcReduction="10000"/>
          </a:bodyPr>
          <a:lstStyle/>
          <a:p>
            <a:pPr>
              <a:lnSpc>
                <a:spcPct val="90000"/>
              </a:lnSpc>
            </a:pPr>
            <a:r>
              <a:rPr lang="en-US" altLang="zh-CN" sz="3200" dirty="0">
                <a:ea typeface="SimSun" panose="02010600030101010101" pitchFamily="2" charset="-122"/>
              </a:rPr>
              <a:t>Reduce phase is done by reducers</a:t>
            </a:r>
          </a:p>
          <a:p>
            <a:pPr>
              <a:lnSpc>
                <a:spcPct val="90000"/>
              </a:lnSpc>
            </a:pPr>
            <a:r>
              <a:rPr lang="en-US" altLang="zh-CN" dirty="0">
                <a:ea typeface="SimSun" panose="02010600030101010101" pitchFamily="2" charset="-122"/>
              </a:rPr>
              <a:t>Reducer takes key/</a:t>
            </a:r>
            <a:r>
              <a:rPr lang="en-US" altLang="zh-CN" dirty="0" err="1">
                <a:ea typeface="SimSun" panose="02010600030101010101" pitchFamily="2" charset="-122"/>
              </a:rPr>
              <a:t>value_list</a:t>
            </a:r>
            <a:r>
              <a:rPr lang="en-US" altLang="zh-CN" dirty="0">
                <a:ea typeface="SimSun" panose="02010600030101010101" pitchFamily="2" charset="-122"/>
              </a:rPr>
              <a:t> pairs </a:t>
            </a:r>
            <a:r>
              <a:rPr lang="en-US" altLang="zh-CN" dirty="0">
                <a:solidFill>
                  <a:schemeClr val="accent6">
                    <a:lumMod val="75000"/>
                  </a:schemeClr>
                </a:solidFill>
                <a:ea typeface="SimSun" panose="02010600030101010101" pitchFamily="2" charset="-122"/>
              </a:rPr>
              <a:t>sorted</a:t>
            </a:r>
            <a:r>
              <a:rPr lang="en-US" altLang="zh-CN" dirty="0">
                <a:ea typeface="SimSun" panose="02010600030101010101" pitchFamily="2" charset="-122"/>
              </a:rPr>
              <a:t> by the key.</a:t>
            </a:r>
          </a:p>
          <a:p>
            <a:pPr lvl="1">
              <a:lnSpc>
                <a:spcPct val="90000"/>
              </a:lnSpc>
            </a:pPr>
            <a:r>
              <a:rPr lang="en-US" altLang="zh-CN" dirty="0">
                <a:ea typeface="SimSun" panose="02010600030101010101" pitchFamily="2" charset="-122"/>
              </a:rPr>
              <a:t>The sorting is done by the framework (e.g. Hadoop)</a:t>
            </a:r>
          </a:p>
          <a:p>
            <a:pPr>
              <a:lnSpc>
                <a:spcPct val="90000"/>
              </a:lnSpc>
            </a:pPr>
            <a:r>
              <a:rPr lang="en-US" altLang="zh-CN" dirty="0" err="1">
                <a:ea typeface="SimSun" panose="02010600030101010101" pitchFamily="2" charset="-122"/>
              </a:rPr>
              <a:t>Value_list</a:t>
            </a:r>
            <a:r>
              <a:rPr lang="en-US" altLang="zh-CN" dirty="0">
                <a:ea typeface="SimSun" panose="02010600030101010101" pitchFamily="2" charset="-122"/>
              </a:rPr>
              <a:t> contains all values with the same key produced by mappers.</a:t>
            </a:r>
          </a:p>
          <a:p>
            <a:pPr>
              <a:lnSpc>
                <a:spcPct val="90000"/>
              </a:lnSpc>
            </a:pPr>
            <a:r>
              <a:rPr lang="en-US" altLang="zh-CN" dirty="0">
                <a:ea typeface="SimSun" panose="02010600030101010101" pitchFamily="2" charset="-122"/>
              </a:rPr>
              <a:t>Returns zero, one or many key/value pairs for each input key/</a:t>
            </a:r>
            <a:r>
              <a:rPr lang="en-US" altLang="zh-CN" dirty="0" err="1">
                <a:ea typeface="SimSun" panose="02010600030101010101" pitchFamily="2" charset="-122"/>
              </a:rPr>
              <a:t>value_list</a:t>
            </a:r>
            <a:r>
              <a:rPr lang="en-US" altLang="zh-CN" dirty="0">
                <a:ea typeface="SimSun" panose="02010600030101010101" pitchFamily="2" charset="-122"/>
              </a:rPr>
              <a:t> pair</a:t>
            </a:r>
          </a:p>
          <a:p>
            <a:pPr>
              <a:lnSpc>
                <a:spcPct val="90000"/>
              </a:lnSpc>
            </a:pPr>
            <a:r>
              <a:rPr lang="en-US" altLang="zh-CN" dirty="0">
                <a:ea typeface="SimSun" panose="02010600030101010101" pitchFamily="2" charset="-122"/>
              </a:rPr>
              <a:t>Goal: Convert </a:t>
            </a:r>
            <a:r>
              <a:rPr lang="en-US" altLang="zh-CN" dirty="0" err="1">
                <a:ea typeface="SimSun" panose="02010600030101010101" pitchFamily="2" charset="-122"/>
              </a:rPr>
              <a:t>value_list</a:t>
            </a:r>
            <a:r>
              <a:rPr lang="en-US" altLang="zh-CN" dirty="0">
                <a:ea typeface="SimSun" panose="02010600030101010101" pitchFamily="2" charset="-122"/>
              </a:rPr>
              <a:t> to a value (e.g. sum, average, etc.)</a:t>
            </a:r>
          </a:p>
        </p:txBody>
      </p:sp>
    </p:spTree>
    <p:extLst>
      <p:ext uri="{BB962C8B-B14F-4D97-AF65-F5344CB8AC3E}">
        <p14:creationId xmlns:p14="http://schemas.microsoft.com/office/powerpoint/2010/main" val="335020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37D5B586-F3FB-364D-8C84-18E756BEA308}"/>
              </a:ext>
            </a:extLst>
          </p:cNvPr>
          <p:cNvCxnSpPr>
            <a:stCxn id="8" idx="3"/>
            <a:endCxn id="15" idx="1"/>
          </p:cNvCxnSpPr>
          <p:nvPr/>
        </p:nvCxnSpPr>
        <p:spPr>
          <a:xfrm flipV="1">
            <a:off x="1720735" y="2696825"/>
            <a:ext cx="5902040" cy="11163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sz="2800" dirty="0"/>
              <a:t>There is more to MapReduce than map and reduce</a:t>
            </a:r>
          </a:p>
        </p:txBody>
      </p:sp>
      <p:sp>
        <p:nvSpPr>
          <p:cNvPr id="6" name="Rectangle 5">
            <a:extLst>
              <a:ext uri="{FF2B5EF4-FFF2-40B4-BE49-F238E27FC236}">
                <a16:creationId xmlns:a16="http://schemas.microsoft.com/office/drawing/2014/main" id="{06C3E1F8-DA3C-1B44-BBC7-B619CA2A64F5}"/>
              </a:ext>
            </a:extLst>
          </p:cNvPr>
          <p:cNvSpPr/>
          <p:nvPr/>
        </p:nvSpPr>
        <p:spPr>
          <a:xfrm>
            <a:off x="-2343194" y="8506524"/>
            <a:ext cx="4572000" cy="923330"/>
          </a:xfrm>
          <a:prstGeom prst="rect">
            <a:avLst/>
          </a:prstGeom>
        </p:spPr>
        <p:txBody>
          <a:bodyPr>
            <a:spAutoFit/>
          </a:bodyPr>
          <a:lstStyle/>
          <a:p>
            <a:r>
              <a:rPr lang="en-US" dirty="0"/>
              <a:t>https://</a:t>
            </a:r>
            <a:r>
              <a:rPr lang="en-US" dirty="0" err="1"/>
              <a:t>www.mssqltips.com</a:t>
            </a:r>
            <a:r>
              <a:rPr lang="en-US" dirty="0"/>
              <a:t>/</a:t>
            </a:r>
            <a:r>
              <a:rPr lang="en-US" dirty="0" err="1"/>
              <a:t>sqlservertip</a:t>
            </a:r>
            <a:r>
              <a:rPr lang="en-US" dirty="0"/>
              <a:t>/3222/big-data-basics--part-5--introduction-to-</a:t>
            </a:r>
            <a:r>
              <a:rPr lang="en-US" dirty="0" err="1"/>
              <a:t>mapreduce</a:t>
            </a:r>
            <a:r>
              <a:rPr lang="en-US" dirty="0"/>
              <a:t>/</a:t>
            </a:r>
          </a:p>
        </p:txBody>
      </p:sp>
      <p:sp>
        <p:nvSpPr>
          <p:cNvPr id="9" name="Oval 8">
            <a:extLst>
              <a:ext uri="{FF2B5EF4-FFF2-40B4-BE49-F238E27FC236}">
                <a16:creationId xmlns:a16="http://schemas.microsoft.com/office/drawing/2014/main" id="{6EE040B9-3E7C-C34E-9D03-C54916DCAFDA}"/>
              </a:ext>
            </a:extLst>
          </p:cNvPr>
          <p:cNvSpPr/>
          <p:nvPr/>
        </p:nvSpPr>
        <p:spPr>
          <a:xfrm>
            <a:off x="2039390" y="2377440"/>
            <a:ext cx="798022" cy="798022"/>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AB23D30-9EF3-6643-94D7-18C1BE8A0C77}"/>
              </a:ext>
            </a:extLst>
          </p:cNvPr>
          <p:cNvSpPr/>
          <p:nvPr/>
        </p:nvSpPr>
        <p:spPr>
          <a:xfrm>
            <a:off x="3156067" y="2377440"/>
            <a:ext cx="798022" cy="798022"/>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B9AF80-A74A-1A4E-9841-6DF82F42219D}"/>
              </a:ext>
            </a:extLst>
          </p:cNvPr>
          <p:cNvSpPr/>
          <p:nvPr/>
        </p:nvSpPr>
        <p:spPr>
          <a:xfrm>
            <a:off x="4272744" y="2333395"/>
            <a:ext cx="798022" cy="798022"/>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C38BFD-3F71-984C-9C83-E570A76B3242}"/>
              </a:ext>
            </a:extLst>
          </p:cNvPr>
          <p:cNvSpPr/>
          <p:nvPr/>
        </p:nvSpPr>
        <p:spPr>
          <a:xfrm>
            <a:off x="5389421" y="2334557"/>
            <a:ext cx="798022" cy="798022"/>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1CB191-1D04-5F47-8FC6-C229ABF45856}"/>
              </a:ext>
            </a:extLst>
          </p:cNvPr>
          <p:cNvSpPr/>
          <p:nvPr/>
        </p:nvSpPr>
        <p:spPr>
          <a:xfrm>
            <a:off x="6506098" y="2336369"/>
            <a:ext cx="798022" cy="798022"/>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A2F5FA-9DC8-D441-9694-AC95CE51039D}"/>
              </a:ext>
            </a:extLst>
          </p:cNvPr>
          <p:cNvSpPr/>
          <p:nvPr/>
        </p:nvSpPr>
        <p:spPr>
          <a:xfrm>
            <a:off x="498764" y="2485505"/>
            <a:ext cx="1221971" cy="645912"/>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Input</a:t>
            </a:r>
          </a:p>
        </p:txBody>
      </p:sp>
      <p:sp>
        <p:nvSpPr>
          <p:cNvPr id="15" name="Rectangle 14">
            <a:extLst>
              <a:ext uri="{FF2B5EF4-FFF2-40B4-BE49-F238E27FC236}">
                <a16:creationId xmlns:a16="http://schemas.microsoft.com/office/drawing/2014/main" id="{C3315EC4-58F2-EE45-B684-B8348CBC6E00}"/>
              </a:ext>
            </a:extLst>
          </p:cNvPr>
          <p:cNvSpPr/>
          <p:nvPr/>
        </p:nvSpPr>
        <p:spPr>
          <a:xfrm>
            <a:off x="7622775" y="2373869"/>
            <a:ext cx="1221971" cy="645912"/>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Output</a:t>
            </a:r>
          </a:p>
        </p:txBody>
      </p:sp>
      <p:sp>
        <p:nvSpPr>
          <p:cNvPr id="14" name="TextBox 13">
            <a:extLst>
              <a:ext uri="{FF2B5EF4-FFF2-40B4-BE49-F238E27FC236}">
                <a16:creationId xmlns:a16="http://schemas.microsoft.com/office/drawing/2014/main" id="{17D5127C-7F29-2346-A63C-CB317BDF3FE8}"/>
              </a:ext>
            </a:extLst>
          </p:cNvPr>
          <p:cNvSpPr txBox="1"/>
          <p:nvPr/>
        </p:nvSpPr>
        <p:spPr>
          <a:xfrm>
            <a:off x="2140883" y="2623795"/>
            <a:ext cx="595035" cy="369332"/>
          </a:xfrm>
          <a:prstGeom prst="rect">
            <a:avLst/>
          </a:prstGeom>
          <a:noFill/>
        </p:spPr>
        <p:txBody>
          <a:bodyPr wrap="none" rtlCol="0">
            <a:spAutoFit/>
          </a:bodyPr>
          <a:lstStyle/>
          <a:p>
            <a:r>
              <a:rPr lang="en-US" dirty="0"/>
              <a:t>Split</a:t>
            </a:r>
          </a:p>
        </p:txBody>
      </p:sp>
      <p:sp>
        <p:nvSpPr>
          <p:cNvPr id="17" name="TextBox 16">
            <a:extLst>
              <a:ext uri="{FF2B5EF4-FFF2-40B4-BE49-F238E27FC236}">
                <a16:creationId xmlns:a16="http://schemas.microsoft.com/office/drawing/2014/main" id="{662B7948-3A68-E547-A0A7-12B132E51064}"/>
              </a:ext>
            </a:extLst>
          </p:cNvPr>
          <p:cNvSpPr txBox="1"/>
          <p:nvPr/>
        </p:nvSpPr>
        <p:spPr>
          <a:xfrm>
            <a:off x="3257560" y="2591785"/>
            <a:ext cx="614271" cy="369332"/>
          </a:xfrm>
          <a:prstGeom prst="rect">
            <a:avLst/>
          </a:prstGeom>
          <a:noFill/>
        </p:spPr>
        <p:txBody>
          <a:bodyPr wrap="none" rtlCol="0">
            <a:spAutoFit/>
          </a:bodyPr>
          <a:lstStyle/>
          <a:p>
            <a:r>
              <a:rPr lang="en-US" dirty="0"/>
              <a:t>Map</a:t>
            </a:r>
          </a:p>
        </p:txBody>
      </p:sp>
      <p:sp>
        <p:nvSpPr>
          <p:cNvPr id="18" name="TextBox 17">
            <a:extLst>
              <a:ext uri="{FF2B5EF4-FFF2-40B4-BE49-F238E27FC236}">
                <a16:creationId xmlns:a16="http://schemas.microsoft.com/office/drawing/2014/main" id="{06EF16A5-F7D0-2149-990F-52217E087742}"/>
              </a:ext>
            </a:extLst>
          </p:cNvPr>
          <p:cNvSpPr txBox="1"/>
          <p:nvPr/>
        </p:nvSpPr>
        <p:spPr>
          <a:xfrm>
            <a:off x="4096038" y="2570456"/>
            <a:ext cx="1167307" cy="369332"/>
          </a:xfrm>
          <a:prstGeom prst="rect">
            <a:avLst/>
          </a:prstGeom>
          <a:noFill/>
        </p:spPr>
        <p:txBody>
          <a:bodyPr wrap="none" rtlCol="0">
            <a:spAutoFit/>
          </a:bodyPr>
          <a:lstStyle/>
          <a:p>
            <a:r>
              <a:rPr lang="en-US" dirty="0"/>
              <a:t>[Combine]</a:t>
            </a:r>
          </a:p>
        </p:txBody>
      </p:sp>
      <p:sp>
        <p:nvSpPr>
          <p:cNvPr id="19" name="TextBox 18">
            <a:extLst>
              <a:ext uri="{FF2B5EF4-FFF2-40B4-BE49-F238E27FC236}">
                <a16:creationId xmlns:a16="http://schemas.microsoft.com/office/drawing/2014/main" id="{C2FF0F90-32A6-F74B-9376-045D37183E83}"/>
              </a:ext>
            </a:extLst>
          </p:cNvPr>
          <p:cNvSpPr txBox="1"/>
          <p:nvPr/>
        </p:nvSpPr>
        <p:spPr>
          <a:xfrm>
            <a:off x="6506098" y="2537840"/>
            <a:ext cx="877933" cy="369332"/>
          </a:xfrm>
          <a:prstGeom prst="rect">
            <a:avLst/>
          </a:prstGeom>
          <a:noFill/>
        </p:spPr>
        <p:txBody>
          <a:bodyPr wrap="none" rtlCol="0">
            <a:spAutoFit/>
          </a:bodyPr>
          <a:lstStyle/>
          <a:p>
            <a:r>
              <a:rPr lang="en-US" dirty="0"/>
              <a:t>Reduce</a:t>
            </a:r>
          </a:p>
        </p:txBody>
      </p:sp>
      <p:sp>
        <p:nvSpPr>
          <p:cNvPr id="20" name="TextBox 19">
            <a:extLst>
              <a:ext uri="{FF2B5EF4-FFF2-40B4-BE49-F238E27FC236}">
                <a16:creationId xmlns:a16="http://schemas.microsoft.com/office/drawing/2014/main" id="{2EC6E15A-1066-3A44-ABC4-4AB5B0961D3C}"/>
              </a:ext>
            </a:extLst>
          </p:cNvPr>
          <p:cNvSpPr txBox="1"/>
          <p:nvPr/>
        </p:nvSpPr>
        <p:spPr>
          <a:xfrm>
            <a:off x="5389421" y="2564813"/>
            <a:ext cx="841256" cy="369332"/>
          </a:xfrm>
          <a:prstGeom prst="rect">
            <a:avLst/>
          </a:prstGeom>
          <a:noFill/>
        </p:spPr>
        <p:txBody>
          <a:bodyPr wrap="none" rtlCol="0">
            <a:spAutoFit/>
          </a:bodyPr>
          <a:lstStyle/>
          <a:p>
            <a:r>
              <a:rPr lang="en-US" dirty="0"/>
              <a:t>Shuffle</a:t>
            </a:r>
          </a:p>
        </p:txBody>
      </p:sp>
      <p:sp>
        <p:nvSpPr>
          <p:cNvPr id="22" name="TextBox 21">
            <a:extLst>
              <a:ext uri="{FF2B5EF4-FFF2-40B4-BE49-F238E27FC236}">
                <a16:creationId xmlns:a16="http://schemas.microsoft.com/office/drawing/2014/main" id="{240AE626-BBC5-B14A-8D9E-5C0FFC52125E}"/>
              </a:ext>
            </a:extLst>
          </p:cNvPr>
          <p:cNvSpPr txBox="1"/>
          <p:nvPr/>
        </p:nvSpPr>
        <p:spPr>
          <a:xfrm>
            <a:off x="2287872" y="3138814"/>
            <a:ext cx="1590372" cy="369332"/>
          </a:xfrm>
          <a:prstGeom prst="rect">
            <a:avLst/>
          </a:prstGeom>
          <a:noFill/>
        </p:spPr>
        <p:txBody>
          <a:bodyPr wrap="none" rtlCol="0">
            <a:spAutoFit/>
          </a:bodyPr>
          <a:lstStyle/>
          <a:p>
            <a:r>
              <a:rPr lang="en-US" dirty="0"/>
              <a:t>Input Data/File</a:t>
            </a:r>
          </a:p>
        </p:txBody>
      </p:sp>
      <p:sp>
        <p:nvSpPr>
          <p:cNvPr id="23" name="Dodecagon 22">
            <a:extLst>
              <a:ext uri="{FF2B5EF4-FFF2-40B4-BE49-F238E27FC236}">
                <a16:creationId xmlns:a16="http://schemas.microsoft.com/office/drawing/2014/main" id="{35C61F8D-D02D-CC4F-BFEC-C3D7834675EC}"/>
              </a:ext>
            </a:extLst>
          </p:cNvPr>
          <p:cNvSpPr/>
          <p:nvPr/>
        </p:nvSpPr>
        <p:spPr>
          <a:xfrm>
            <a:off x="821594" y="2016016"/>
            <a:ext cx="420149" cy="420149"/>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5" name="Dodecagon 24">
            <a:extLst>
              <a:ext uri="{FF2B5EF4-FFF2-40B4-BE49-F238E27FC236}">
                <a16:creationId xmlns:a16="http://schemas.microsoft.com/office/drawing/2014/main" id="{C6A740A0-65B1-1A4E-8E0E-9540DC6D6B54}"/>
              </a:ext>
            </a:extLst>
          </p:cNvPr>
          <p:cNvSpPr/>
          <p:nvPr/>
        </p:nvSpPr>
        <p:spPr>
          <a:xfrm>
            <a:off x="2013767" y="3203270"/>
            <a:ext cx="274105" cy="274105"/>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6" name="TextBox 25">
            <a:extLst>
              <a:ext uri="{FF2B5EF4-FFF2-40B4-BE49-F238E27FC236}">
                <a16:creationId xmlns:a16="http://schemas.microsoft.com/office/drawing/2014/main" id="{642ED842-C945-CE45-8D51-0A48A66B4F6C}"/>
              </a:ext>
            </a:extLst>
          </p:cNvPr>
          <p:cNvSpPr txBox="1"/>
          <p:nvPr/>
        </p:nvSpPr>
        <p:spPr>
          <a:xfrm>
            <a:off x="2287872" y="3606886"/>
            <a:ext cx="4797082" cy="369332"/>
          </a:xfrm>
          <a:prstGeom prst="rect">
            <a:avLst/>
          </a:prstGeom>
          <a:noFill/>
        </p:spPr>
        <p:txBody>
          <a:bodyPr wrap="none" rtlCol="0">
            <a:spAutoFit/>
          </a:bodyPr>
          <a:lstStyle/>
          <a:p>
            <a:r>
              <a:rPr lang="en-US" dirty="0"/>
              <a:t>Input files are split by Hadoop into smaller ‘splits’</a:t>
            </a:r>
          </a:p>
        </p:txBody>
      </p:sp>
      <p:sp>
        <p:nvSpPr>
          <p:cNvPr id="28" name="Dodecagon 27">
            <a:extLst>
              <a:ext uri="{FF2B5EF4-FFF2-40B4-BE49-F238E27FC236}">
                <a16:creationId xmlns:a16="http://schemas.microsoft.com/office/drawing/2014/main" id="{B0CE0E14-9D65-4248-8D36-E35E7C90B55F}"/>
              </a:ext>
            </a:extLst>
          </p:cNvPr>
          <p:cNvSpPr/>
          <p:nvPr/>
        </p:nvSpPr>
        <p:spPr>
          <a:xfrm>
            <a:off x="2228806" y="2016016"/>
            <a:ext cx="420149" cy="420149"/>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31" name="TextBox 30">
            <a:extLst>
              <a:ext uri="{FF2B5EF4-FFF2-40B4-BE49-F238E27FC236}">
                <a16:creationId xmlns:a16="http://schemas.microsoft.com/office/drawing/2014/main" id="{7D22166F-DC99-C240-9ED6-56EAC3EB182D}"/>
              </a:ext>
            </a:extLst>
          </p:cNvPr>
          <p:cNvSpPr txBox="1"/>
          <p:nvPr/>
        </p:nvSpPr>
        <p:spPr>
          <a:xfrm>
            <a:off x="2294286" y="4058225"/>
            <a:ext cx="1363258" cy="369332"/>
          </a:xfrm>
          <a:prstGeom prst="rect">
            <a:avLst/>
          </a:prstGeom>
          <a:noFill/>
        </p:spPr>
        <p:txBody>
          <a:bodyPr wrap="none" rtlCol="0">
            <a:spAutoFit/>
          </a:bodyPr>
          <a:lstStyle/>
          <a:p>
            <a:r>
              <a:rPr lang="en-US" dirty="0"/>
              <a:t>Mapper task</a:t>
            </a:r>
          </a:p>
        </p:txBody>
      </p:sp>
      <p:sp>
        <p:nvSpPr>
          <p:cNvPr id="33" name="TextBox 32">
            <a:extLst>
              <a:ext uri="{FF2B5EF4-FFF2-40B4-BE49-F238E27FC236}">
                <a16:creationId xmlns:a16="http://schemas.microsoft.com/office/drawing/2014/main" id="{366625E4-B2F1-C949-AE42-7FC0752C3818}"/>
              </a:ext>
            </a:extLst>
          </p:cNvPr>
          <p:cNvSpPr txBox="1"/>
          <p:nvPr/>
        </p:nvSpPr>
        <p:spPr>
          <a:xfrm>
            <a:off x="2294286" y="4552419"/>
            <a:ext cx="6398928" cy="923330"/>
          </a:xfrm>
          <a:prstGeom prst="rect">
            <a:avLst/>
          </a:prstGeom>
          <a:noFill/>
        </p:spPr>
        <p:txBody>
          <a:bodyPr wrap="square" rtlCol="0">
            <a:spAutoFit/>
          </a:bodyPr>
          <a:lstStyle/>
          <a:p>
            <a:r>
              <a:rPr lang="en-US" dirty="0"/>
              <a:t>Combiner (optional) – used to improve the performance by reducing the amount of data transferred across the wire via aggregation of map result</a:t>
            </a:r>
          </a:p>
        </p:txBody>
      </p:sp>
      <p:sp>
        <p:nvSpPr>
          <p:cNvPr id="35" name="TextBox 34">
            <a:extLst>
              <a:ext uri="{FF2B5EF4-FFF2-40B4-BE49-F238E27FC236}">
                <a16:creationId xmlns:a16="http://schemas.microsoft.com/office/drawing/2014/main" id="{C6116A95-E59A-FD4B-ADB5-C9668F078025}"/>
              </a:ext>
            </a:extLst>
          </p:cNvPr>
          <p:cNvSpPr txBox="1"/>
          <p:nvPr/>
        </p:nvSpPr>
        <p:spPr>
          <a:xfrm>
            <a:off x="2287872" y="5406215"/>
            <a:ext cx="6398928" cy="369332"/>
          </a:xfrm>
          <a:prstGeom prst="rect">
            <a:avLst/>
          </a:prstGeom>
          <a:noFill/>
        </p:spPr>
        <p:txBody>
          <a:bodyPr wrap="square" rtlCol="0">
            <a:spAutoFit/>
          </a:bodyPr>
          <a:lstStyle/>
          <a:p>
            <a:r>
              <a:rPr lang="en-US" dirty="0"/>
              <a:t>Outputs of mapper are sorted and shuffled </a:t>
            </a:r>
          </a:p>
        </p:txBody>
      </p:sp>
      <p:sp>
        <p:nvSpPr>
          <p:cNvPr id="37" name="TextBox 36">
            <a:extLst>
              <a:ext uri="{FF2B5EF4-FFF2-40B4-BE49-F238E27FC236}">
                <a16:creationId xmlns:a16="http://schemas.microsoft.com/office/drawing/2014/main" id="{C1A0CD2C-4DE9-EE4B-875F-4CD280A46CA5}"/>
              </a:ext>
            </a:extLst>
          </p:cNvPr>
          <p:cNvSpPr txBox="1"/>
          <p:nvPr/>
        </p:nvSpPr>
        <p:spPr>
          <a:xfrm>
            <a:off x="2294286" y="5802183"/>
            <a:ext cx="6398928" cy="369332"/>
          </a:xfrm>
          <a:prstGeom prst="rect">
            <a:avLst/>
          </a:prstGeom>
          <a:noFill/>
        </p:spPr>
        <p:txBody>
          <a:bodyPr wrap="square" rtlCol="0">
            <a:spAutoFit/>
          </a:bodyPr>
          <a:lstStyle/>
          <a:p>
            <a:r>
              <a:rPr lang="en-US" dirty="0"/>
              <a:t>Reducer task</a:t>
            </a:r>
          </a:p>
        </p:txBody>
      </p:sp>
      <p:sp>
        <p:nvSpPr>
          <p:cNvPr id="38" name="Dodecagon 37">
            <a:extLst>
              <a:ext uri="{FF2B5EF4-FFF2-40B4-BE49-F238E27FC236}">
                <a16:creationId xmlns:a16="http://schemas.microsoft.com/office/drawing/2014/main" id="{DCC7E62A-0F99-B944-A41E-D92BD8050DC3}"/>
              </a:ext>
            </a:extLst>
          </p:cNvPr>
          <p:cNvSpPr/>
          <p:nvPr/>
        </p:nvSpPr>
        <p:spPr>
          <a:xfrm>
            <a:off x="2013767" y="3654499"/>
            <a:ext cx="274105" cy="274105"/>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39" name="Dodecagon 38">
            <a:extLst>
              <a:ext uri="{FF2B5EF4-FFF2-40B4-BE49-F238E27FC236}">
                <a16:creationId xmlns:a16="http://schemas.microsoft.com/office/drawing/2014/main" id="{A3BDF3D5-4E0E-FA4A-A088-FC84BD4AEFF4}"/>
              </a:ext>
            </a:extLst>
          </p:cNvPr>
          <p:cNvSpPr/>
          <p:nvPr/>
        </p:nvSpPr>
        <p:spPr>
          <a:xfrm>
            <a:off x="2013767" y="4115875"/>
            <a:ext cx="274105" cy="274105"/>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40" name="Dodecagon 39">
            <a:extLst>
              <a:ext uri="{FF2B5EF4-FFF2-40B4-BE49-F238E27FC236}">
                <a16:creationId xmlns:a16="http://schemas.microsoft.com/office/drawing/2014/main" id="{E70554AA-B6AB-DA4F-9603-4867C3CC15A2}"/>
              </a:ext>
            </a:extLst>
          </p:cNvPr>
          <p:cNvSpPr/>
          <p:nvPr/>
        </p:nvSpPr>
        <p:spPr>
          <a:xfrm>
            <a:off x="2039390" y="4613818"/>
            <a:ext cx="274105" cy="274105"/>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41" name="Dodecagon 40">
            <a:extLst>
              <a:ext uri="{FF2B5EF4-FFF2-40B4-BE49-F238E27FC236}">
                <a16:creationId xmlns:a16="http://schemas.microsoft.com/office/drawing/2014/main" id="{E6E1F065-C795-134F-99D0-5BE60F71EA36}"/>
              </a:ext>
            </a:extLst>
          </p:cNvPr>
          <p:cNvSpPr/>
          <p:nvPr/>
        </p:nvSpPr>
        <p:spPr>
          <a:xfrm>
            <a:off x="2039390" y="5470714"/>
            <a:ext cx="274105" cy="274105"/>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42" name="Dodecagon 41">
            <a:extLst>
              <a:ext uri="{FF2B5EF4-FFF2-40B4-BE49-F238E27FC236}">
                <a16:creationId xmlns:a16="http://schemas.microsoft.com/office/drawing/2014/main" id="{E1FD192D-308D-C14A-81CE-CD9EA0CF5799}"/>
              </a:ext>
            </a:extLst>
          </p:cNvPr>
          <p:cNvSpPr/>
          <p:nvPr/>
        </p:nvSpPr>
        <p:spPr>
          <a:xfrm>
            <a:off x="2039389" y="5844313"/>
            <a:ext cx="274105" cy="274105"/>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3" name="Dodecagon 42">
            <a:extLst>
              <a:ext uri="{FF2B5EF4-FFF2-40B4-BE49-F238E27FC236}">
                <a16:creationId xmlns:a16="http://schemas.microsoft.com/office/drawing/2014/main" id="{AC5915CD-BB16-424E-83B4-14D6E3352ED1}"/>
              </a:ext>
            </a:extLst>
          </p:cNvPr>
          <p:cNvSpPr/>
          <p:nvPr/>
        </p:nvSpPr>
        <p:spPr>
          <a:xfrm>
            <a:off x="3340200" y="1993746"/>
            <a:ext cx="420149" cy="420149"/>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44" name="Dodecagon 43">
            <a:extLst>
              <a:ext uri="{FF2B5EF4-FFF2-40B4-BE49-F238E27FC236}">
                <a16:creationId xmlns:a16="http://schemas.microsoft.com/office/drawing/2014/main" id="{10EA7803-D918-6843-93AC-66F0C596CC67}"/>
              </a:ext>
            </a:extLst>
          </p:cNvPr>
          <p:cNvSpPr/>
          <p:nvPr/>
        </p:nvSpPr>
        <p:spPr>
          <a:xfrm>
            <a:off x="4461680" y="1993746"/>
            <a:ext cx="420149" cy="420149"/>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45" name="Dodecagon 44">
            <a:extLst>
              <a:ext uri="{FF2B5EF4-FFF2-40B4-BE49-F238E27FC236}">
                <a16:creationId xmlns:a16="http://schemas.microsoft.com/office/drawing/2014/main" id="{3E3FE1E7-3B0C-F34E-A53B-A9B5377982D8}"/>
              </a:ext>
            </a:extLst>
          </p:cNvPr>
          <p:cNvSpPr/>
          <p:nvPr/>
        </p:nvSpPr>
        <p:spPr>
          <a:xfrm>
            <a:off x="5578357" y="2010555"/>
            <a:ext cx="420149" cy="420149"/>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46" name="Dodecagon 45">
            <a:extLst>
              <a:ext uri="{FF2B5EF4-FFF2-40B4-BE49-F238E27FC236}">
                <a16:creationId xmlns:a16="http://schemas.microsoft.com/office/drawing/2014/main" id="{1FDFC3C9-8FCF-394B-84A3-83E38B019AAE}"/>
              </a:ext>
            </a:extLst>
          </p:cNvPr>
          <p:cNvSpPr/>
          <p:nvPr/>
        </p:nvSpPr>
        <p:spPr>
          <a:xfrm>
            <a:off x="6700257" y="2010554"/>
            <a:ext cx="420149" cy="420149"/>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7" name="Dodecagon 46">
            <a:extLst>
              <a:ext uri="{FF2B5EF4-FFF2-40B4-BE49-F238E27FC236}">
                <a16:creationId xmlns:a16="http://schemas.microsoft.com/office/drawing/2014/main" id="{52B588CC-9F67-444F-A06F-0931B6A08BDE}"/>
              </a:ext>
            </a:extLst>
          </p:cNvPr>
          <p:cNvSpPr/>
          <p:nvPr/>
        </p:nvSpPr>
        <p:spPr>
          <a:xfrm>
            <a:off x="8005871" y="2006588"/>
            <a:ext cx="420149" cy="420149"/>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sp>
        <p:nvSpPr>
          <p:cNvPr id="48" name="TextBox 47">
            <a:extLst>
              <a:ext uri="{FF2B5EF4-FFF2-40B4-BE49-F238E27FC236}">
                <a16:creationId xmlns:a16="http://schemas.microsoft.com/office/drawing/2014/main" id="{42D3B415-36B0-7B42-8E32-77461BC734BC}"/>
              </a:ext>
            </a:extLst>
          </p:cNvPr>
          <p:cNvSpPr txBox="1"/>
          <p:nvPr/>
        </p:nvSpPr>
        <p:spPr>
          <a:xfrm>
            <a:off x="2294286" y="6133247"/>
            <a:ext cx="6398928" cy="369332"/>
          </a:xfrm>
          <a:prstGeom prst="rect">
            <a:avLst/>
          </a:prstGeom>
          <a:noFill/>
        </p:spPr>
        <p:txBody>
          <a:bodyPr wrap="square" rtlCol="0">
            <a:spAutoFit/>
          </a:bodyPr>
          <a:lstStyle/>
          <a:p>
            <a:r>
              <a:rPr lang="en-US" dirty="0"/>
              <a:t>Output file</a:t>
            </a:r>
          </a:p>
        </p:txBody>
      </p:sp>
      <p:sp>
        <p:nvSpPr>
          <p:cNvPr id="49" name="Dodecagon 48">
            <a:extLst>
              <a:ext uri="{FF2B5EF4-FFF2-40B4-BE49-F238E27FC236}">
                <a16:creationId xmlns:a16="http://schemas.microsoft.com/office/drawing/2014/main" id="{4E5ADB69-208F-D647-AD3D-AB3A72728EE1}"/>
              </a:ext>
            </a:extLst>
          </p:cNvPr>
          <p:cNvSpPr/>
          <p:nvPr/>
        </p:nvSpPr>
        <p:spPr>
          <a:xfrm>
            <a:off x="2039389" y="6213645"/>
            <a:ext cx="274105" cy="274105"/>
          </a:xfrm>
          <a:prstGeom prst="dodecagon">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sp>
        <p:nvSpPr>
          <p:cNvPr id="24" name="Rectangle 23">
            <a:extLst>
              <a:ext uri="{FF2B5EF4-FFF2-40B4-BE49-F238E27FC236}">
                <a16:creationId xmlns:a16="http://schemas.microsoft.com/office/drawing/2014/main" id="{AD276D8B-4198-F042-A766-4C1CA511CF7F}"/>
              </a:ext>
            </a:extLst>
          </p:cNvPr>
          <p:cNvSpPr/>
          <p:nvPr/>
        </p:nvSpPr>
        <p:spPr>
          <a:xfrm>
            <a:off x="4613764" y="5890479"/>
            <a:ext cx="4572000" cy="830997"/>
          </a:xfrm>
          <a:prstGeom prst="rect">
            <a:avLst/>
          </a:prstGeom>
        </p:spPr>
        <p:txBody>
          <a:bodyPr>
            <a:spAutoFit/>
          </a:bodyPr>
          <a:lstStyle/>
          <a:p>
            <a:r>
              <a:rPr lang="en-US" sz="1200" dirty="0"/>
              <a:t>Adapted from</a:t>
            </a:r>
          </a:p>
          <a:p>
            <a:r>
              <a:rPr lang="en-US" sz="1200" dirty="0">
                <a:hlinkClick r:id="rId2"/>
              </a:rPr>
              <a:t>https://www.mssqltips.com/sqlservertip/3222/big-data-basics--part-5--introduction-to-mapreduce/</a:t>
            </a:r>
            <a:endParaRPr lang="en-US" sz="1200" dirty="0"/>
          </a:p>
          <a:p>
            <a:endParaRPr lang="en-US" sz="1200" dirty="0"/>
          </a:p>
        </p:txBody>
      </p:sp>
    </p:spTree>
    <p:extLst>
      <p:ext uri="{BB962C8B-B14F-4D97-AF65-F5344CB8AC3E}">
        <p14:creationId xmlns:p14="http://schemas.microsoft.com/office/powerpoint/2010/main" val="1804032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sz="3600" dirty="0"/>
              <a:t>Shuffle Time!</a:t>
            </a:r>
          </a:p>
        </p:txBody>
      </p:sp>
      <p:pic>
        <p:nvPicPr>
          <p:cNvPr id="13" name="Picture 12">
            <a:extLst>
              <a:ext uri="{FF2B5EF4-FFF2-40B4-BE49-F238E27FC236}">
                <a16:creationId xmlns:a16="http://schemas.microsoft.com/office/drawing/2014/main" id="{889DB7D4-F345-1B43-B98E-0E875DD3BBA0}"/>
              </a:ext>
            </a:extLst>
          </p:cNvPr>
          <p:cNvPicPr>
            <a:picLocks noChangeAspect="1"/>
          </p:cNvPicPr>
          <p:nvPr/>
        </p:nvPicPr>
        <p:blipFill>
          <a:blip r:embed="rId2"/>
          <a:stretch>
            <a:fillRect/>
          </a:stretch>
        </p:blipFill>
        <p:spPr>
          <a:xfrm>
            <a:off x="2951018" y="2231966"/>
            <a:ext cx="3241964" cy="4052455"/>
          </a:xfrm>
          <a:prstGeom prst="rect">
            <a:avLst/>
          </a:prstGeom>
        </p:spPr>
      </p:pic>
    </p:spTree>
    <p:extLst>
      <p:ext uri="{BB962C8B-B14F-4D97-AF65-F5344CB8AC3E}">
        <p14:creationId xmlns:p14="http://schemas.microsoft.com/office/powerpoint/2010/main" val="987178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sz="3600" dirty="0"/>
              <a:t>Shuffle Time!</a:t>
            </a:r>
          </a:p>
        </p:txBody>
      </p:sp>
      <p:sp>
        <p:nvSpPr>
          <p:cNvPr id="4" name="TextBox 3">
            <a:extLst>
              <a:ext uri="{FF2B5EF4-FFF2-40B4-BE49-F238E27FC236}">
                <a16:creationId xmlns:a16="http://schemas.microsoft.com/office/drawing/2014/main" id="{E356CCF0-FD8B-9C4E-9D6B-F94CC448ABE0}"/>
              </a:ext>
            </a:extLst>
          </p:cNvPr>
          <p:cNvSpPr txBox="1"/>
          <p:nvPr/>
        </p:nvSpPr>
        <p:spPr>
          <a:xfrm>
            <a:off x="457201" y="2047702"/>
            <a:ext cx="8229600" cy="646331"/>
          </a:xfrm>
          <a:prstGeom prst="rect">
            <a:avLst/>
          </a:prstGeom>
          <a:noFill/>
        </p:spPr>
        <p:txBody>
          <a:bodyPr wrap="square" rtlCol="0">
            <a:spAutoFit/>
          </a:bodyPr>
          <a:lstStyle/>
          <a:p>
            <a:r>
              <a:rPr lang="en-US" dirty="0"/>
              <a:t>Hadoop sorts the key-value pairs by key and it “shuffles” all pairs with the same key to the same </a:t>
            </a:r>
            <a:r>
              <a:rPr lang="en-US" i="1" dirty="0"/>
              <a:t>Reducer</a:t>
            </a:r>
            <a:r>
              <a:rPr lang="en-US" dirty="0"/>
              <a:t>. </a:t>
            </a:r>
          </a:p>
        </p:txBody>
      </p:sp>
      <p:pic>
        <p:nvPicPr>
          <p:cNvPr id="9" name="Content Placeholder 3">
            <a:extLst>
              <a:ext uri="{FF2B5EF4-FFF2-40B4-BE49-F238E27FC236}">
                <a16:creationId xmlns:a16="http://schemas.microsoft.com/office/drawing/2014/main" id="{22F93EE5-8FB2-A241-8547-6995E526CF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16799" y="2802511"/>
            <a:ext cx="7110402" cy="3415410"/>
          </a:xfrm>
        </p:spPr>
      </p:pic>
    </p:spTree>
    <p:extLst>
      <p:ext uri="{BB962C8B-B14F-4D97-AF65-F5344CB8AC3E}">
        <p14:creationId xmlns:p14="http://schemas.microsoft.com/office/powerpoint/2010/main" val="2340582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sz="3600" dirty="0"/>
              <a:t>Hadoop’s Role</a:t>
            </a:r>
          </a:p>
        </p:txBody>
      </p:sp>
      <p:sp>
        <p:nvSpPr>
          <p:cNvPr id="5" name="TextBox 4">
            <a:extLst>
              <a:ext uri="{FF2B5EF4-FFF2-40B4-BE49-F238E27FC236}">
                <a16:creationId xmlns:a16="http://schemas.microsoft.com/office/drawing/2014/main" id="{7E19DA17-015B-5F47-8FDE-2745BFECA0B6}"/>
              </a:ext>
            </a:extLst>
          </p:cNvPr>
          <p:cNvSpPr txBox="1"/>
          <p:nvPr/>
        </p:nvSpPr>
        <p:spPr>
          <a:xfrm>
            <a:off x="681788" y="2280964"/>
            <a:ext cx="7800060"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Makes sure that MapReduce jobs run successfully</a:t>
            </a:r>
          </a:p>
          <a:p>
            <a:pPr marL="285750" indent="-285750">
              <a:buFont typeface="Arial" panose="020B0604020202020204" pitchFamily="34" charset="0"/>
              <a:buChar char="•"/>
            </a:pPr>
            <a:r>
              <a:rPr lang="en-US" sz="2400" dirty="0"/>
              <a:t>Breaks down submitted jobs into map and reduce tasks</a:t>
            </a:r>
          </a:p>
          <a:p>
            <a:pPr marL="285750" indent="-285750">
              <a:buFont typeface="Arial" panose="020B0604020202020204" pitchFamily="34" charset="0"/>
              <a:buChar char="•"/>
            </a:pPr>
            <a:r>
              <a:rPr lang="en-US" sz="2400" dirty="0"/>
              <a:t>Schedules running of tasks based on available resources</a:t>
            </a:r>
          </a:p>
          <a:p>
            <a:pPr marL="285750" indent="-285750">
              <a:buFont typeface="Arial" panose="020B0604020202020204" pitchFamily="34" charset="0"/>
              <a:buChar char="•"/>
            </a:pPr>
            <a:r>
              <a:rPr lang="en-US" sz="2400" dirty="0"/>
              <a:t>Decides where to send tasks in the cluster (closer to the data as much as possible to reduce the network latency)</a:t>
            </a:r>
          </a:p>
          <a:p>
            <a:pPr marL="285750" indent="-285750">
              <a:buFont typeface="Arial" panose="020B0604020202020204" pitchFamily="34" charset="0"/>
              <a:buChar char="•"/>
            </a:pPr>
            <a:r>
              <a:rPr lang="en-US" sz="2400" dirty="0"/>
              <a:t>Monitors each task for success/failure</a:t>
            </a:r>
          </a:p>
          <a:p>
            <a:pPr marL="285750" indent="-285750">
              <a:buFont typeface="Arial" panose="020B0604020202020204" pitchFamily="34" charset="0"/>
              <a:buChar char="•"/>
            </a:pPr>
            <a:r>
              <a:rPr lang="en-US" sz="2400" dirty="0"/>
              <a:t>Restarts failed tasks</a:t>
            </a:r>
          </a:p>
        </p:txBody>
      </p:sp>
      <p:pic>
        <p:nvPicPr>
          <p:cNvPr id="3" name="Picture 2">
            <a:extLst>
              <a:ext uri="{FF2B5EF4-FFF2-40B4-BE49-F238E27FC236}">
                <a16:creationId xmlns:a16="http://schemas.microsoft.com/office/drawing/2014/main" id="{F6086458-9092-5546-B43C-8760472C0C31}"/>
              </a:ext>
            </a:extLst>
          </p:cNvPr>
          <p:cNvPicPr>
            <a:picLocks noChangeAspect="1"/>
          </p:cNvPicPr>
          <p:nvPr/>
        </p:nvPicPr>
        <p:blipFill>
          <a:blip r:embed="rId2"/>
          <a:stretch>
            <a:fillRect/>
          </a:stretch>
        </p:blipFill>
        <p:spPr>
          <a:xfrm>
            <a:off x="6054676" y="4453164"/>
            <a:ext cx="2651760" cy="1988297"/>
          </a:xfrm>
          <a:prstGeom prst="rect">
            <a:avLst/>
          </a:prstGeom>
        </p:spPr>
      </p:pic>
    </p:spTree>
    <p:extLst>
      <p:ext uri="{BB962C8B-B14F-4D97-AF65-F5344CB8AC3E}">
        <p14:creationId xmlns:p14="http://schemas.microsoft.com/office/powerpoint/2010/main" val="2194973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What’s in a MapReduce Job?</a:t>
            </a:r>
          </a:p>
        </p:txBody>
      </p:sp>
      <p:sp>
        <p:nvSpPr>
          <p:cNvPr id="45058" name="Content Placeholder 2">
            <a:extLst>
              <a:ext uri="{FF2B5EF4-FFF2-40B4-BE49-F238E27FC236}">
                <a16:creationId xmlns:a16="http://schemas.microsoft.com/office/drawing/2014/main" id="{21A40F63-1CCA-426C-9698-2250DA744777}"/>
              </a:ext>
            </a:extLst>
          </p:cNvPr>
          <p:cNvSpPr>
            <a:spLocks noGrp="1"/>
          </p:cNvSpPr>
          <p:nvPr>
            <p:ph idx="1"/>
          </p:nvPr>
        </p:nvSpPr>
        <p:spPr/>
        <p:txBody>
          <a:bodyPr>
            <a:normAutofit fontScale="92500" lnSpcReduction="20000"/>
          </a:bodyPr>
          <a:lstStyle/>
          <a:p>
            <a:pPr>
              <a:lnSpc>
                <a:spcPct val="90000"/>
              </a:lnSpc>
            </a:pPr>
            <a:r>
              <a:rPr lang="en-US" altLang="zh-CN" sz="3200" dirty="0">
                <a:ea typeface="SimSun" panose="02010600030101010101" pitchFamily="2" charset="-122"/>
              </a:rPr>
              <a:t>A unit of work to be performed</a:t>
            </a:r>
          </a:p>
          <a:p>
            <a:pPr>
              <a:lnSpc>
                <a:spcPct val="90000"/>
              </a:lnSpc>
            </a:pPr>
            <a:r>
              <a:rPr lang="en-US" altLang="zh-CN" dirty="0">
                <a:ea typeface="SimSun" panose="02010600030101010101" pitchFamily="2" charset="-122"/>
              </a:rPr>
              <a:t>A </a:t>
            </a:r>
            <a:r>
              <a:rPr lang="en-US" altLang="zh-CN" dirty="0">
                <a:ea typeface="SimSun" panose="02010600030101010101" pitchFamily="2" charset="-122"/>
                <a:hlinkClick r:id="rId2"/>
              </a:rPr>
              <a:t>job</a:t>
            </a:r>
            <a:r>
              <a:rPr lang="en-US" altLang="zh-CN" dirty="0">
                <a:ea typeface="SimSun" panose="02010600030101010101" pitchFamily="2" charset="-122"/>
              </a:rPr>
              <a:t> consists of input data, MapReduce program and configuration information</a:t>
            </a:r>
          </a:p>
          <a:p>
            <a:pPr>
              <a:lnSpc>
                <a:spcPct val="90000"/>
              </a:lnSpc>
            </a:pPr>
            <a:r>
              <a:rPr lang="en-US" altLang="zh-CN" dirty="0">
                <a:ea typeface="SimSun" panose="02010600030101010101" pitchFamily="2" charset="-122"/>
              </a:rPr>
              <a:t>Hadoop divides a job into a number of tasks</a:t>
            </a:r>
          </a:p>
          <a:p>
            <a:pPr lvl="1">
              <a:lnSpc>
                <a:spcPct val="90000"/>
              </a:lnSpc>
            </a:pPr>
            <a:r>
              <a:rPr lang="en-US" altLang="zh-CN" dirty="0">
                <a:ea typeface="SimSun" panose="02010600030101010101" pitchFamily="2" charset="-122"/>
              </a:rPr>
              <a:t>Map tasks</a:t>
            </a:r>
          </a:p>
          <a:p>
            <a:pPr lvl="1">
              <a:lnSpc>
                <a:spcPct val="90000"/>
              </a:lnSpc>
            </a:pPr>
            <a:r>
              <a:rPr lang="en-US" altLang="zh-CN" dirty="0">
                <a:ea typeface="SimSun" panose="02010600030101010101" pitchFamily="2" charset="-122"/>
              </a:rPr>
              <a:t>Reduce tasks</a:t>
            </a:r>
          </a:p>
          <a:p>
            <a:pPr>
              <a:lnSpc>
                <a:spcPct val="90000"/>
              </a:lnSpc>
            </a:pPr>
            <a:r>
              <a:rPr lang="en-US" altLang="zh-CN" dirty="0">
                <a:ea typeface="SimSun" panose="02010600030101010101" pitchFamily="2" charset="-122"/>
              </a:rPr>
              <a:t>Tasks are scheduled using YARN and run on nodes in the cluster.</a:t>
            </a:r>
          </a:p>
          <a:p>
            <a:pPr lvl="1">
              <a:lnSpc>
                <a:spcPct val="90000"/>
              </a:lnSpc>
            </a:pPr>
            <a:r>
              <a:rPr lang="en-US" altLang="zh-CN" dirty="0">
                <a:ea typeface="SimSun" panose="02010600030101010101" pitchFamily="2" charset="-122"/>
              </a:rPr>
              <a:t>A failed task will be automatically rescheduled to run on a different node</a:t>
            </a:r>
          </a:p>
        </p:txBody>
      </p:sp>
    </p:spTree>
    <p:extLst>
      <p:ext uri="{BB962C8B-B14F-4D97-AF65-F5344CB8AC3E}">
        <p14:creationId xmlns:p14="http://schemas.microsoft.com/office/powerpoint/2010/main" val="3152393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Wait … What is YARN?</a:t>
            </a:r>
          </a:p>
        </p:txBody>
      </p:sp>
      <p:pic>
        <p:nvPicPr>
          <p:cNvPr id="3" name="Picture 2">
            <a:extLst>
              <a:ext uri="{FF2B5EF4-FFF2-40B4-BE49-F238E27FC236}">
                <a16:creationId xmlns:a16="http://schemas.microsoft.com/office/drawing/2014/main" id="{0E1F15CA-B0A6-3340-BAF8-8309AB4F1DDD}"/>
              </a:ext>
            </a:extLst>
          </p:cNvPr>
          <p:cNvPicPr>
            <a:picLocks noChangeAspect="1"/>
          </p:cNvPicPr>
          <p:nvPr/>
        </p:nvPicPr>
        <p:blipFill rotWithShape="1">
          <a:blip r:embed="rId2"/>
          <a:srcRect t="44633"/>
          <a:stretch/>
        </p:blipFill>
        <p:spPr>
          <a:xfrm>
            <a:off x="1408386" y="2963917"/>
            <a:ext cx="6327228" cy="2334019"/>
          </a:xfrm>
          <a:prstGeom prst="rect">
            <a:avLst/>
          </a:prstGeom>
        </p:spPr>
      </p:pic>
    </p:spTree>
    <p:extLst>
      <p:ext uri="{BB962C8B-B14F-4D97-AF65-F5344CB8AC3E}">
        <p14:creationId xmlns:p14="http://schemas.microsoft.com/office/powerpoint/2010/main" val="1214814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CCF46897-E096-4C9C-B549-29ACA77C693F}"/>
              </a:ext>
            </a:extLst>
          </p:cNvPr>
          <p:cNvSpPr>
            <a:spLocks noGrp="1"/>
          </p:cNvSpPr>
          <p:nvPr>
            <p:ph type="title"/>
          </p:nvPr>
        </p:nvSpPr>
        <p:spPr/>
        <p:txBody>
          <a:bodyPr/>
          <a:lstStyle/>
          <a:p>
            <a:r>
              <a:rPr lang="en-US" altLang="en-US" dirty="0"/>
              <a:t>Execution overview </a:t>
            </a:r>
          </a:p>
        </p:txBody>
      </p:sp>
      <p:sp>
        <p:nvSpPr>
          <p:cNvPr id="51202" name="Content Placeholder 2">
            <a:extLst>
              <a:ext uri="{FF2B5EF4-FFF2-40B4-BE49-F238E27FC236}">
                <a16:creationId xmlns:a16="http://schemas.microsoft.com/office/drawing/2014/main" id="{3537C9E4-0693-4C20-A777-40E5438FA19F}"/>
              </a:ext>
            </a:extLst>
          </p:cNvPr>
          <p:cNvSpPr>
            <a:spLocks noGrp="1"/>
          </p:cNvSpPr>
          <p:nvPr>
            <p:ph idx="1"/>
          </p:nvPr>
        </p:nvSpPr>
        <p:spPr/>
        <p:txBody>
          <a:bodyPr>
            <a:normAutofit fontScale="55000" lnSpcReduction="20000"/>
          </a:bodyPr>
          <a:lstStyle/>
          <a:p>
            <a:pPr marL="514350" indent="-514350">
              <a:buFont typeface="+mj-lt"/>
              <a:buAutoNum type="arabicPeriod"/>
            </a:pPr>
            <a:r>
              <a:rPr lang="en-US" altLang="en-US" dirty="0"/>
              <a:t>MapReduce Library splits the input files into M pieces of 16 MB to 64 MB</a:t>
            </a:r>
          </a:p>
          <a:p>
            <a:pPr marL="514350" indent="-514350">
              <a:buFont typeface="+mj-lt"/>
              <a:buAutoNum type="arabicPeriod"/>
            </a:pPr>
            <a:r>
              <a:rPr lang="en-US" altLang="en-US" dirty="0"/>
              <a:t>The master picks idle workers and assigns each one a map task or a reduce task</a:t>
            </a:r>
          </a:p>
          <a:p>
            <a:pPr marL="514350" indent="-514350">
              <a:buFont typeface="+mj-lt"/>
              <a:buAutoNum type="arabicPeriod"/>
            </a:pPr>
            <a:r>
              <a:rPr lang="en-US" altLang="en-US" dirty="0"/>
              <a:t>Worker-Parses key/value pairs out of input and passes to user defined Map function</a:t>
            </a:r>
          </a:p>
          <a:p>
            <a:pPr marL="514350" indent="-514350">
              <a:buFont typeface="+mj-lt"/>
              <a:buAutoNum type="arabicPeriod"/>
            </a:pPr>
            <a:r>
              <a:rPr lang="en-US" altLang="en-US" dirty="0"/>
              <a:t>The intermediate key/value pairs produced by the Map function are buffered in memory</a:t>
            </a:r>
          </a:p>
          <a:p>
            <a:pPr marL="514350" indent="-514350">
              <a:buFont typeface="+mj-lt"/>
              <a:buAutoNum type="arabicPeriod"/>
            </a:pPr>
            <a:r>
              <a:rPr lang="en-US" altLang="en-US" dirty="0"/>
              <a:t>Buffered pairs are written to local disk, partitioned into R regions by the partitioning function</a:t>
            </a:r>
          </a:p>
          <a:p>
            <a:pPr marL="514350" indent="-514350">
              <a:buFont typeface="+mj-lt"/>
              <a:buAutoNum type="arabicPeriod"/>
            </a:pPr>
            <a:r>
              <a:rPr lang="en-US" altLang="en-US" dirty="0"/>
              <a:t>Sorts intermediate data by the intermediate keys so that all occurrences of the same key are grouped together</a:t>
            </a:r>
          </a:p>
          <a:p>
            <a:pPr marL="514350" indent="-514350">
              <a:buFont typeface="+mj-lt"/>
              <a:buAutoNum type="arabicPeriod"/>
            </a:pPr>
            <a:r>
              <a:rPr lang="en-US" altLang="en-US" dirty="0"/>
              <a:t>Output of the Reduce function is appended to a final output file </a:t>
            </a:r>
          </a:p>
          <a:p>
            <a:pPr marL="514350" indent="-514350">
              <a:buFont typeface="+mj-lt"/>
              <a:buAutoNum type="arabicPeriod"/>
            </a:pPr>
            <a:r>
              <a:rPr lang="en-US" altLang="en-US" dirty="0"/>
              <a:t>MapReduce call in the user program returns back to the user code</a:t>
            </a:r>
          </a:p>
          <a:p>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What we will cover today</a:t>
            </a:r>
          </a:p>
        </p:txBody>
      </p:sp>
      <p:sp>
        <p:nvSpPr>
          <p:cNvPr id="2" name="TextBox 1">
            <a:extLst>
              <a:ext uri="{FF2B5EF4-FFF2-40B4-BE49-F238E27FC236}">
                <a16:creationId xmlns:a16="http://schemas.microsoft.com/office/drawing/2014/main" id="{9971D2ED-DC3D-FD42-8E99-BFDA4B47B120}"/>
              </a:ext>
            </a:extLst>
          </p:cNvPr>
          <p:cNvSpPr txBox="1"/>
          <p:nvPr/>
        </p:nvSpPr>
        <p:spPr>
          <a:xfrm>
            <a:off x="838478" y="2146026"/>
            <a:ext cx="6813053"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MapReduce</a:t>
            </a:r>
          </a:p>
          <a:p>
            <a:pPr marL="342900" indent="-342900">
              <a:buFont typeface="Arial" panose="020B0604020202020204" pitchFamily="34" charset="0"/>
              <a:buChar char="•"/>
            </a:pPr>
            <a:r>
              <a:rPr lang="en-US" sz="2400" dirty="0"/>
              <a:t>MapReduce Demo</a:t>
            </a:r>
          </a:p>
          <a:p>
            <a:pPr marL="342900" indent="-342900">
              <a:buFont typeface="Arial" panose="020B0604020202020204" pitchFamily="34" charset="0"/>
              <a:buChar char="•"/>
            </a:pPr>
            <a:r>
              <a:rPr lang="en-US" sz="2400" dirty="0"/>
              <a:t>Cloud Computing</a:t>
            </a:r>
          </a:p>
          <a:p>
            <a:pPr marL="342900" indent="-342900">
              <a:buFont typeface="Arial" panose="020B0604020202020204" pitchFamily="34" charset="0"/>
              <a:buChar char="•"/>
            </a:pPr>
            <a:r>
              <a:rPr lang="en-US" sz="2400" dirty="0"/>
              <a:t>Cloud Computing Demo</a:t>
            </a:r>
          </a:p>
        </p:txBody>
      </p:sp>
    </p:spTree>
    <p:extLst>
      <p:ext uri="{BB962C8B-B14F-4D97-AF65-F5344CB8AC3E}">
        <p14:creationId xmlns:p14="http://schemas.microsoft.com/office/powerpoint/2010/main" val="1969683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sz="3600" dirty="0"/>
              <a:t>Yet Another Resource Negotiator (YARN)</a:t>
            </a:r>
          </a:p>
        </p:txBody>
      </p:sp>
      <p:sp>
        <p:nvSpPr>
          <p:cNvPr id="4" name="Rectangle 3">
            <a:extLst>
              <a:ext uri="{FF2B5EF4-FFF2-40B4-BE49-F238E27FC236}">
                <a16:creationId xmlns:a16="http://schemas.microsoft.com/office/drawing/2014/main" id="{7BC47DF3-F400-634E-98A1-C0FCAFD2CCAA}"/>
              </a:ext>
            </a:extLst>
          </p:cNvPr>
          <p:cNvSpPr/>
          <p:nvPr/>
        </p:nvSpPr>
        <p:spPr>
          <a:xfrm>
            <a:off x="681788" y="5864194"/>
            <a:ext cx="8586951" cy="646331"/>
          </a:xfrm>
          <a:prstGeom prst="rect">
            <a:avLst/>
          </a:prstGeom>
        </p:spPr>
        <p:txBody>
          <a:bodyPr wrap="square">
            <a:spAutoFit/>
          </a:bodyPr>
          <a:lstStyle/>
          <a:p>
            <a:r>
              <a:rPr lang="en-US" dirty="0">
                <a:hlinkClick r:id="rId2"/>
              </a:rPr>
              <a:t>https://hadoop.apache.org/docs/current/hadoop-yarn/hadoop-yarn-site/YARN.html</a:t>
            </a:r>
            <a:endParaRPr lang="en-US" dirty="0"/>
          </a:p>
          <a:p>
            <a:endParaRPr lang="en-US" dirty="0"/>
          </a:p>
        </p:txBody>
      </p:sp>
      <p:sp>
        <p:nvSpPr>
          <p:cNvPr id="3" name="TextBox 2">
            <a:extLst>
              <a:ext uri="{FF2B5EF4-FFF2-40B4-BE49-F238E27FC236}">
                <a16:creationId xmlns:a16="http://schemas.microsoft.com/office/drawing/2014/main" id="{CD2D06A6-7ACA-354D-BA10-89F6E99BCC43}"/>
              </a:ext>
            </a:extLst>
          </p:cNvPr>
          <p:cNvSpPr txBox="1"/>
          <p:nvPr/>
        </p:nvSpPr>
        <p:spPr>
          <a:xfrm>
            <a:off x="681788" y="2369127"/>
            <a:ext cx="821283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Also called MR v2</a:t>
            </a:r>
          </a:p>
          <a:p>
            <a:pPr marL="285750" indent="-285750">
              <a:buFont typeface="Arial" panose="020B0604020202020204" pitchFamily="34" charset="0"/>
              <a:buChar char="•"/>
            </a:pPr>
            <a:r>
              <a:rPr lang="en-US" dirty="0"/>
              <a:t>Goal: Splitting up of the functionalities into separate </a:t>
            </a:r>
            <a:r>
              <a:rPr lang="en-US" dirty="0">
                <a:hlinkClick r:id="rId3"/>
              </a:rPr>
              <a:t>daemons</a:t>
            </a:r>
            <a:r>
              <a:rPr lang="en-US" dirty="0"/>
              <a:t>.</a:t>
            </a:r>
          </a:p>
          <a:p>
            <a:pPr marL="742950" lvl="1" indent="-285750">
              <a:buFont typeface="Arial" panose="020B0604020202020204" pitchFamily="34" charset="0"/>
              <a:buChar char="•"/>
            </a:pPr>
            <a:r>
              <a:rPr lang="en-US" dirty="0"/>
              <a:t>Resource management (global resource manager)</a:t>
            </a:r>
          </a:p>
          <a:p>
            <a:pPr marL="742950" lvl="1" indent="-285750">
              <a:buFont typeface="Arial" panose="020B0604020202020204" pitchFamily="34" charset="0"/>
              <a:buChar char="•"/>
            </a:pPr>
            <a:r>
              <a:rPr lang="en-US" dirty="0"/>
              <a:t>Job scheduling/monitoring (per-application Application Manager)</a:t>
            </a:r>
          </a:p>
          <a:p>
            <a:pPr marL="285750" indent="-285750">
              <a:buFont typeface="Arial" panose="020B0604020202020204" pitchFamily="34" charset="0"/>
              <a:buChar char="•"/>
            </a:pPr>
            <a:r>
              <a:rPr lang="en-US" dirty="0">
                <a:solidFill>
                  <a:schemeClr val="accent6">
                    <a:lumMod val="75000"/>
                  </a:schemeClr>
                </a:solidFill>
              </a:rPr>
              <a:t>ResourceManager (RM): </a:t>
            </a:r>
            <a:r>
              <a:rPr lang="en-US" dirty="0"/>
              <a:t>Arbitrates resources among all the applications in the system. Replaces the Job Tracker in MR v1 </a:t>
            </a:r>
          </a:p>
          <a:p>
            <a:pPr marL="285750" indent="-285750">
              <a:buFont typeface="Arial" panose="020B0604020202020204" pitchFamily="34" charset="0"/>
              <a:buChar char="•"/>
            </a:pPr>
            <a:r>
              <a:rPr lang="en-US" dirty="0">
                <a:solidFill>
                  <a:schemeClr val="accent6">
                    <a:lumMod val="75000"/>
                  </a:schemeClr>
                </a:solidFill>
              </a:rPr>
              <a:t>NodeManager: </a:t>
            </a:r>
            <a:r>
              <a:rPr lang="en-US" dirty="0"/>
              <a:t>Per-machine framework agent. Replaces Task Tracker in MR v1</a:t>
            </a:r>
          </a:p>
          <a:p>
            <a:pPr marL="742950" lvl="1" indent="-285750">
              <a:buFont typeface="Arial" panose="020B0604020202020204" pitchFamily="34" charset="0"/>
              <a:buChar char="•"/>
            </a:pPr>
            <a:r>
              <a:rPr lang="en-US" dirty="0"/>
              <a:t>Responsible for containers, monitoring their resource usage (</a:t>
            </a:r>
            <a:r>
              <a:rPr lang="en-US" dirty="0" err="1"/>
              <a:t>cpu</a:t>
            </a:r>
            <a:r>
              <a:rPr lang="en-US" dirty="0"/>
              <a:t>, memory, disk, network) and reporting the same to the ResourceManager/Scheduler.</a:t>
            </a:r>
          </a:p>
          <a:p>
            <a:pPr marL="285750" indent="-285750">
              <a:buFont typeface="Arial" panose="020B0604020202020204" pitchFamily="34" charset="0"/>
              <a:buChar char="•"/>
            </a:pPr>
            <a:r>
              <a:rPr lang="en-US" dirty="0">
                <a:solidFill>
                  <a:schemeClr val="accent6">
                    <a:lumMod val="75000"/>
                  </a:schemeClr>
                </a:solidFill>
              </a:rPr>
              <a:t>Per-application ApplicationMaster (AM): </a:t>
            </a:r>
            <a:r>
              <a:rPr lang="en-US" dirty="0"/>
              <a:t>A framework specific library tasked with negotiating resources from the ResourceManager and working with the NodeManager(s) to execute and monitor the tasks.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6" name="Picture 2" descr="Image result for daemon">
            <a:extLst>
              <a:ext uri="{FF2B5EF4-FFF2-40B4-BE49-F238E27FC236}">
                <a16:creationId xmlns:a16="http://schemas.microsoft.com/office/drawing/2014/main" id="{CD5CB5E1-DFA0-7244-850C-B7875639C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922" y="2301875"/>
            <a:ext cx="1545245" cy="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271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sz="3600" dirty="0"/>
              <a:t>Yet Another Resource Negotiator (YARN)</a:t>
            </a:r>
          </a:p>
        </p:txBody>
      </p:sp>
      <p:sp>
        <p:nvSpPr>
          <p:cNvPr id="4" name="Rectangle 3">
            <a:extLst>
              <a:ext uri="{FF2B5EF4-FFF2-40B4-BE49-F238E27FC236}">
                <a16:creationId xmlns:a16="http://schemas.microsoft.com/office/drawing/2014/main" id="{7BC47DF3-F400-634E-98A1-C0FCAFD2CCAA}"/>
              </a:ext>
            </a:extLst>
          </p:cNvPr>
          <p:cNvSpPr/>
          <p:nvPr/>
        </p:nvSpPr>
        <p:spPr>
          <a:xfrm>
            <a:off x="681788" y="5864194"/>
            <a:ext cx="8586951" cy="646331"/>
          </a:xfrm>
          <a:prstGeom prst="rect">
            <a:avLst/>
          </a:prstGeom>
        </p:spPr>
        <p:txBody>
          <a:bodyPr wrap="square">
            <a:spAutoFit/>
          </a:bodyPr>
          <a:lstStyle/>
          <a:p>
            <a:r>
              <a:rPr lang="en-US" dirty="0">
                <a:hlinkClick r:id="rId2"/>
              </a:rPr>
              <a:t>https://hadoop.apache.org/docs/current/hadoop-yarn/hadoop-yarn-site/YARN.html</a:t>
            </a:r>
            <a:endParaRPr lang="en-US" dirty="0"/>
          </a:p>
          <a:p>
            <a:endParaRPr lang="en-US" dirty="0"/>
          </a:p>
        </p:txBody>
      </p:sp>
      <p:sp>
        <p:nvSpPr>
          <p:cNvPr id="3" name="TextBox 2">
            <a:extLst>
              <a:ext uri="{FF2B5EF4-FFF2-40B4-BE49-F238E27FC236}">
                <a16:creationId xmlns:a16="http://schemas.microsoft.com/office/drawing/2014/main" id="{CD2D06A6-7ACA-354D-BA10-89F6E99BCC43}"/>
              </a:ext>
            </a:extLst>
          </p:cNvPr>
          <p:cNvSpPr txBox="1"/>
          <p:nvPr/>
        </p:nvSpPr>
        <p:spPr>
          <a:xfrm>
            <a:off x="681788" y="2369127"/>
            <a:ext cx="8212830" cy="3970318"/>
          </a:xfrm>
          <a:prstGeom prst="rect">
            <a:avLst/>
          </a:prstGeom>
          <a:noFill/>
        </p:spPr>
        <p:txBody>
          <a:bodyPr wrap="square" rtlCol="0">
            <a:spAutoFit/>
          </a:bodyPr>
          <a:lstStyle/>
          <a:p>
            <a:r>
              <a:rPr lang="en-US" dirty="0"/>
              <a:t>ResourceManger has two main components:</a:t>
            </a:r>
          </a:p>
          <a:p>
            <a:pPr marL="285750" indent="-285750">
              <a:buFont typeface="Arial" panose="020B0604020202020204" pitchFamily="34" charset="0"/>
              <a:buChar char="•"/>
            </a:pPr>
            <a:r>
              <a:rPr lang="en-US" dirty="0">
                <a:solidFill>
                  <a:schemeClr val="accent6">
                    <a:lumMod val="75000"/>
                  </a:schemeClr>
                </a:solidFill>
              </a:rPr>
              <a:t>Scheduler</a:t>
            </a:r>
            <a:r>
              <a:rPr lang="en-US" dirty="0"/>
              <a:t>: Responsible for allocating resources to the running applications subject to constraints of capacities, queues etc. </a:t>
            </a:r>
          </a:p>
          <a:p>
            <a:pPr marL="742950" lvl="1" indent="-285750">
              <a:buFont typeface="Arial" panose="020B0604020202020204" pitchFamily="34" charset="0"/>
              <a:buChar char="•"/>
            </a:pPr>
            <a:r>
              <a:rPr lang="en-US" dirty="0"/>
              <a:t>It </a:t>
            </a:r>
            <a:r>
              <a:rPr lang="en-US" dirty="0">
                <a:solidFill>
                  <a:schemeClr val="accent6">
                    <a:lumMod val="75000"/>
                  </a:schemeClr>
                </a:solidFill>
              </a:rPr>
              <a:t>performs no monitoring </a:t>
            </a:r>
            <a:r>
              <a:rPr lang="en-US" dirty="0"/>
              <a:t>or tracking of status for the application. </a:t>
            </a:r>
          </a:p>
          <a:p>
            <a:pPr marL="742950" lvl="1" indent="-285750">
              <a:buFont typeface="Arial" panose="020B0604020202020204" pitchFamily="34" charset="0"/>
              <a:buChar char="•"/>
            </a:pPr>
            <a:r>
              <a:rPr lang="en-US" dirty="0"/>
              <a:t>It </a:t>
            </a:r>
            <a:r>
              <a:rPr lang="en-US" dirty="0">
                <a:solidFill>
                  <a:schemeClr val="accent6">
                    <a:lumMod val="75000"/>
                  </a:schemeClr>
                </a:solidFill>
              </a:rPr>
              <a:t>offers no guarantees </a:t>
            </a:r>
            <a:r>
              <a:rPr lang="en-US" dirty="0"/>
              <a:t>about restarting failed tasks either due to application failure or hardware failures.</a:t>
            </a:r>
          </a:p>
          <a:p>
            <a:pPr marL="742950" lvl="1" indent="-285750">
              <a:buFont typeface="Arial" panose="020B0604020202020204" pitchFamily="34" charset="0"/>
              <a:buChar char="•"/>
            </a:pPr>
            <a:r>
              <a:rPr lang="en-US" dirty="0"/>
              <a:t>The Scheduler performs its scheduling function based on the resource requirements of the applications.</a:t>
            </a:r>
          </a:p>
          <a:p>
            <a:pPr marL="285750" indent="-285750">
              <a:buFont typeface="Arial" panose="020B0604020202020204" pitchFamily="34" charset="0"/>
              <a:buChar char="•"/>
            </a:pPr>
            <a:r>
              <a:rPr lang="en-US" dirty="0">
                <a:solidFill>
                  <a:schemeClr val="accent6">
                    <a:lumMod val="75000"/>
                  </a:schemeClr>
                </a:solidFill>
              </a:rPr>
              <a:t>Applications Manager</a:t>
            </a:r>
            <a:r>
              <a:rPr lang="en-US" dirty="0"/>
              <a:t>: Responsible for accepting job-submissions, negotiating the first container for executing the application specific ApplicationMaster and provides the service for restarting the ApplicationMaster container on failure.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4391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sz="3600" dirty="0"/>
              <a:t>Yet Another Resource Negotiator (YARN)</a:t>
            </a:r>
          </a:p>
        </p:txBody>
      </p:sp>
      <p:pic>
        <p:nvPicPr>
          <p:cNvPr id="2" name="Picture 1">
            <a:extLst>
              <a:ext uri="{FF2B5EF4-FFF2-40B4-BE49-F238E27FC236}">
                <a16:creationId xmlns:a16="http://schemas.microsoft.com/office/drawing/2014/main" id="{9520407D-6CDC-C64D-83AA-074BF6F8CA3A}"/>
              </a:ext>
            </a:extLst>
          </p:cNvPr>
          <p:cNvPicPr>
            <a:picLocks noChangeAspect="1"/>
          </p:cNvPicPr>
          <p:nvPr/>
        </p:nvPicPr>
        <p:blipFill>
          <a:blip r:embed="rId2"/>
          <a:stretch>
            <a:fillRect/>
          </a:stretch>
        </p:blipFill>
        <p:spPr>
          <a:xfrm>
            <a:off x="1353733" y="2161970"/>
            <a:ext cx="5789010" cy="3583230"/>
          </a:xfrm>
          <a:prstGeom prst="rect">
            <a:avLst/>
          </a:prstGeom>
        </p:spPr>
      </p:pic>
      <p:sp>
        <p:nvSpPr>
          <p:cNvPr id="4" name="Rectangle 3">
            <a:extLst>
              <a:ext uri="{FF2B5EF4-FFF2-40B4-BE49-F238E27FC236}">
                <a16:creationId xmlns:a16="http://schemas.microsoft.com/office/drawing/2014/main" id="{7BC47DF3-F400-634E-98A1-C0FCAFD2CCAA}"/>
              </a:ext>
            </a:extLst>
          </p:cNvPr>
          <p:cNvSpPr/>
          <p:nvPr/>
        </p:nvSpPr>
        <p:spPr>
          <a:xfrm>
            <a:off x="681788" y="5864194"/>
            <a:ext cx="8586951" cy="646331"/>
          </a:xfrm>
          <a:prstGeom prst="rect">
            <a:avLst/>
          </a:prstGeom>
        </p:spPr>
        <p:txBody>
          <a:bodyPr wrap="square">
            <a:spAutoFit/>
          </a:bodyPr>
          <a:lstStyle/>
          <a:p>
            <a:r>
              <a:rPr lang="en-US" dirty="0">
                <a:hlinkClick r:id="rId3"/>
              </a:rPr>
              <a:t>https://hadoop.apache.org/docs/current/hadoop-yarn/hadoop-yarn-site/YARN.html</a:t>
            </a:r>
            <a:endParaRPr lang="en-US" dirty="0"/>
          </a:p>
          <a:p>
            <a:endParaRPr lang="en-US" dirty="0"/>
          </a:p>
        </p:txBody>
      </p:sp>
    </p:spTree>
    <p:extLst>
      <p:ext uri="{BB962C8B-B14F-4D97-AF65-F5344CB8AC3E}">
        <p14:creationId xmlns:p14="http://schemas.microsoft.com/office/powerpoint/2010/main" val="2572659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4FC7-65FF-4EBC-9A99-77D5CF01AE6E}"/>
              </a:ext>
            </a:extLst>
          </p:cNvPr>
          <p:cNvSpPr>
            <a:spLocks noGrp="1"/>
          </p:cNvSpPr>
          <p:nvPr>
            <p:ph type="title"/>
          </p:nvPr>
        </p:nvSpPr>
        <p:spPr/>
        <p:txBody>
          <a:bodyPr/>
          <a:lstStyle/>
          <a:p>
            <a:r>
              <a:rPr lang="en-US" dirty="0"/>
              <a:t>MapReduce Processing Details</a:t>
            </a:r>
          </a:p>
        </p:txBody>
      </p:sp>
      <p:pic>
        <p:nvPicPr>
          <p:cNvPr id="5" name="Picture 4" descr="A picture containing parking, meter, outdoor&#10;&#10;Description generated with very high confidence">
            <a:extLst>
              <a:ext uri="{FF2B5EF4-FFF2-40B4-BE49-F238E27FC236}">
                <a16:creationId xmlns:a16="http://schemas.microsoft.com/office/drawing/2014/main" id="{12093A2B-1A65-469B-94E6-D9E4287FFDE9}"/>
              </a:ext>
            </a:extLst>
          </p:cNvPr>
          <p:cNvPicPr>
            <a:picLocks noChangeAspect="1"/>
          </p:cNvPicPr>
          <p:nvPr/>
        </p:nvPicPr>
        <p:blipFill>
          <a:blip r:embed="rId2"/>
          <a:stretch>
            <a:fillRect/>
          </a:stretch>
        </p:blipFill>
        <p:spPr>
          <a:xfrm>
            <a:off x="1579416" y="2133935"/>
            <a:ext cx="5918663" cy="4413147"/>
          </a:xfrm>
          <a:prstGeom prst="rect">
            <a:avLst/>
          </a:prstGeom>
        </p:spPr>
      </p:pic>
    </p:spTree>
    <p:extLst>
      <p:ext uri="{BB962C8B-B14F-4D97-AF65-F5344CB8AC3E}">
        <p14:creationId xmlns:p14="http://schemas.microsoft.com/office/powerpoint/2010/main" val="2125834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3B0A-0B21-4FF1-A7D7-65AAC8764A91}"/>
              </a:ext>
            </a:extLst>
          </p:cNvPr>
          <p:cNvSpPr>
            <a:spLocks noGrp="1"/>
          </p:cNvSpPr>
          <p:nvPr>
            <p:ph type="title"/>
          </p:nvPr>
        </p:nvSpPr>
        <p:spPr/>
        <p:txBody>
          <a:bodyPr/>
          <a:lstStyle/>
          <a:p>
            <a:r>
              <a:rPr lang="en-US" dirty="0"/>
              <a:t>Example: Word Count</a:t>
            </a:r>
          </a:p>
        </p:txBody>
      </p:sp>
      <p:pic>
        <p:nvPicPr>
          <p:cNvPr id="1028" name="Picture 4" descr="Image result for mapreduce">
            <a:extLst>
              <a:ext uri="{FF2B5EF4-FFF2-40B4-BE49-F238E27FC236}">
                <a16:creationId xmlns:a16="http://schemas.microsoft.com/office/drawing/2014/main" id="{90E2BFB0-ABD7-4689-B260-323210032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212" y="2236124"/>
            <a:ext cx="7398434" cy="421042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EC6D4AE-6F8B-4DC9-B447-FE78B0FAB694}"/>
              </a:ext>
            </a:extLst>
          </p:cNvPr>
          <p:cNvCxnSpPr/>
          <p:nvPr/>
        </p:nvCxnSpPr>
        <p:spPr>
          <a:xfrm>
            <a:off x="4862945" y="2301875"/>
            <a:ext cx="0" cy="355028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684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6034D3-F9F7-46BD-8C56-91CB958FF0B9}"/>
              </a:ext>
            </a:extLst>
          </p:cNvPr>
          <p:cNvSpPr/>
          <p:nvPr/>
        </p:nvSpPr>
        <p:spPr>
          <a:xfrm>
            <a:off x="1211170" y="1503363"/>
            <a:ext cx="4854651" cy="4094162"/>
          </a:xfrm>
          <a:prstGeom prst="rect">
            <a:avLst/>
          </a:prstGeom>
          <a:ln>
            <a:solidFill>
              <a:srgbClr val="00B0F0"/>
            </a:solidFill>
          </a:ln>
        </p:spPr>
        <p:txBody>
          <a:bodyPr wrap="squar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2000" i="1" dirty="0">
                <a:solidFill>
                  <a:srgbClr val="0070C0"/>
                </a:solidFill>
              </a:rPr>
              <a:t>map(String key, String value): </a:t>
            </a:r>
          </a:p>
          <a:p>
            <a:r>
              <a:rPr lang="en-US" altLang="en-US" sz="2000" i="1" dirty="0">
                <a:solidFill>
                  <a:srgbClr val="0070C0"/>
                </a:solidFill>
              </a:rPr>
              <a:t>// key: document name</a:t>
            </a:r>
          </a:p>
          <a:p>
            <a:r>
              <a:rPr lang="en-US" altLang="en-US" sz="2000" i="1" dirty="0">
                <a:solidFill>
                  <a:srgbClr val="0070C0"/>
                </a:solidFill>
              </a:rPr>
              <a:t> // value: document contents</a:t>
            </a:r>
          </a:p>
          <a:p>
            <a:r>
              <a:rPr lang="en-US" altLang="en-US" sz="2000" i="1" dirty="0">
                <a:solidFill>
                  <a:srgbClr val="0070C0"/>
                </a:solidFill>
              </a:rPr>
              <a:t> for each word w in value:</a:t>
            </a:r>
          </a:p>
          <a:p>
            <a:r>
              <a:rPr lang="en-US" altLang="en-US" sz="2000" i="1" dirty="0">
                <a:solidFill>
                  <a:srgbClr val="0070C0"/>
                </a:solidFill>
              </a:rPr>
              <a:t>     </a:t>
            </a:r>
            <a:r>
              <a:rPr lang="en-US" altLang="en-US" sz="2000" i="1" dirty="0" err="1">
                <a:solidFill>
                  <a:srgbClr val="0070C0"/>
                </a:solidFill>
              </a:rPr>
              <a:t>EmitIntermediate</a:t>
            </a:r>
            <a:r>
              <a:rPr lang="en-US" altLang="en-US" sz="2000" i="1" dirty="0">
                <a:solidFill>
                  <a:srgbClr val="0070C0"/>
                </a:solidFill>
              </a:rPr>
              <a:t>(w, "1"); </a:t>
            </a:r>
          </a:p>
          <a:p>
            <a:endParaRPr lang="en-US" altLang="en-US" sz="2000" i="1" dirty="0">
              <a:solidFill>
                <a:srgbClr val="0070C0"/>
              </a:solidFill>
            </a:endParaRPr>
          </a:p>
          <a:p>
            <a:r>
              <a:rPr lang="en-US" altLang="en-US" sz="2000" i="1" dirty="0">
                <a:solidFill>
                  <a:srgbClr val="0070C0"/>
                </a:solidFill>
              </a:rPr>
              <a:t>reduce(String key, Iterator values):</a:t>
            </a:r>
          </a:p>
          <a:p>
            <a:r>
              <a:rPr lang="en-US" altLang="en-US" sz="2000" i="1" dirty="0">
                <a:solidFill>
                  <a:srgbClr val="0070C0"/>
                </a:solidFill>
              </a:rPr>
              <a:t> // key: a word </a:t>
            </a:r>
          </a:p>
          <a:p>
            <a:r>
              <a:rPr lang="en-US" altLang="en-US" sz="2000" i="1" dirty="0">
                <a:solidFill>
                  <a:srgbClr val="0070C0"/>
                </a:solidFill>
              </a:rPr>
              <a:t>// values: a list of counts</a:t>
            </a:r>
          </a:p>
          <a:p>
            <a:r>
              <a:rPr lang="en-US" altLang="en-US" sz="2000" i="1" dirty="0">
                <a:solidFill>
                  <a:srgbClr val="0070C0"/>
                </a:solidFill>
              </a:rPr>
              <a:t> int result = 0; </a:t>
            </a:r>
          </a:p>
          <a:p>
            <a:r>
              <a:rPr lang="en-US" altLang="en-US" sz="2000" i="1" dirty="0">
                <a:solidFill>
                  <a:srgbClr val="0070C0"/>
                </a:solidFill>
              </a:rPr>
              <a:t>for each v in values: </a:t>
            </a:r>
          </a:p>
          <a:p>
            <a:r>
              <a:rPr lang="en-US" altLang="en-US" sz="2000" i="1" dirty="0">
                <a:solidFill>
                  <a:srgbClr val="0070C0"/>
                </a:solidFill>
              </a:rPr>
              <a:t>result += ParseInt(v); </a:t>
            </a:r>
          </a:p>
          <a:p>
            <a:r>
              <a:rPr lang="en-US" altLang="en-US" sz="2000" i="1" dirty="0">
                <a:solidFill>
                  <a:srgbClr val="0070C0"/>
                </a:solidFill>
              </a:rPr>
              <a:t>Emit(key, </a:t>
            </a:r>
            <a:r>
              <a:rPr lang="en-US" altLang="en-US" sz="2000" i="1" dirty="0" err="1">
                <a:solidFill>
                  <a:srgbClr val="0070C0"/>
                </a:solidFill>
              </a:rPr>
              <a:t>AsString</a:t>
            </a:r>
            <a:r>
              <a:rPr lang="en-US" altLang="en-US" sz="2000" i="1" dirty="0">
                <a:solidFill>
                  <a:srgbClr val="0070C0"/>
                </a:solidFill>
              </a:rPr>
              <a:t>(result)); </a:t>
            </a:r>
          </a:p>
        </p:txBody>
      </p:sp>
      <p:sp>
        <p:nvSpPr>
          <p:cNvPr id="2" name="Rectangle 1">
            <a:extLst>
              <a:ext uri="{FF2B5EF4-FFF2-40B4-BE49-F238E27FC236}">
                <a16:creationId xmlns:a16="http://schemas.microsoft.com/office/drawing/2014/main" id="{D1156F5A-E0F2-4C2D-B62F-41BFFC37C27A}"/>
              </a:ext>
            </a:extLst>
          </p:cNvPr>
          <p:cNvSpPr/>
          <p:nvPr/>
        </p:nvSpPr>
        <p:spPr>
          <a:xfrm>
            <a:off x="203200" y="857250"/>
            <a:ext cx="8813800" cy="646113"/>
          </a:xfrm>
          <a:prstGeom prst="rect">
            <a:avLst/>
          </a:prstGeom>
        </p:spPr>
        <p:txBody>
          <a:bodyPr>
            <a:spAutoFit/>
          </a:bodyPr>
          <a:lstStyle/>
          <a:p>
            <a:pPr>
              <a:defRPr/>
            </a:pPr>
            <a:r>
              <a:rPr lang="en-US" b="1" dirty="0">
                <a:latin typeface="+mn-lt"/>
                <a:ea typeface="ＭＳ Ｐゴシック" charset="-128"/>
              </a:rPr>
              <a:t>Problem of counting the number of occurrences of each word in a large collection of documents </a:t>
            </a:r>
            <a:r>
              <a:rPr lang="en-US" dirty="0">
                <a:latin typeface="+mn-lt"/>
                <a:ea typeface="ＭＳ Ｐゴシック" charset="-128"/>
              </a:rPr>
              <a:t>: (Example)</a:t>
            </a:r>
          </a:p>
        </p:txBody>
      </p:sp>
      <p:sp>
        <p:nvSpPr>
          <p:cNvPr id="4" name="Rectangle 3">
            <a:extLst>
              <a:ext uri="{FF2B5EF4-FFF2-40B4-BE49-F238E27FC236}">
                <a16:creationId xmlns:a16="http://schemas.microsoft.com/office/drawing/2014/main" id="{D426521C-B8B7-4190-B3DA-8DCABAAC9BE8}"/>
              </a:ext>
            </a:extLst>
          </p:cNvPr>
          <p:cNvSpPr/>
          <p:nvPr/>
        </p:nvSpPr>
        <p:spPr>
          <a:xfrm>
            <a:off x="266700" y="5597525"/>
            <a:ext cx="8686800" cy="922338"/>
          </a:xfrm>
          <a:prstGeom prst="rect">
            <a:avLst/>
          </a:prstGeom>
        </p:spPr>
        <p:txBody>
          <a:bodyPr>
            <a:spAutoFit/>
          </a:bodyPr>
          <a:lstStyle/>
          <a:p>
            <a:pPr>
              <a:defRPr/>
            </a:pPr>
            <a:r>
              <a:rPr lang="en-US" dirty="0">
                <a:latin typeface="+mj-lt"/>
                <a:ea typeface="ＭＳ Ｐゴシック" charset="-128"/>
              </a:rPr>
              <a:t>The map function emits each word plus an associated count of occurrences (just ‘1’ in this simple example). The reduce function sums together all counts emitted for a particular word. </a:t>
            </a:r>
          </a:p>
        </p:txBody>
      </p:sp>
      <p:sp>
        <p:nvSpPr>
          <p:cNvPr id="5" name="Rectangle 4">
            <a:extLst>
              <a:ext uri="{FF2B5EF4-FFF2-40B4-BE49-F238E27FC236}">
                <a16:creationId xmlns:a16="http://schemas.microsoft.com/office/drawing/2014/main" id="{2AF4CD7B-52C6-445D-BEF8-E02F138D4EAF}"/>
              </a:ext>
            </a:extLst>
          </p:cNvPr>
          <p:cNvSpPr/>
          <p:nvPr/>
        </p:nvSpPr>
        <p:spPr>
          <a:xfrm>
            <a:off x="5841289" y="2269181"/>
            <a:ext cx="2553080" cy="1169551"/>
          </a:xfrm>
          <a:prstGeom prst="rect">
            <a:avLst/>
          </a:prstGeom>
          <a:solidFill>
            <a:schemeClr val="bg1"/>
          </a:solidFill>
          <a:ln>
            <a:solidFill>
              <a:srgbClr val="00B050"/>
            </a:solidFill>
          </a:ln>
        </p:spPr>
        <p:txBody>
          <a:bodyPr wrap="square">
            <a:spAutoFit/>
          </a:bodyPr>
          <a:lstStyle/>
          <a:p>
            <a:r>
              <a:rPr lang="en-US" sz="1000" dirty="0">
                <a:solidFill>
                  <a:srgbClr val="00B050"/>
                </a:solidFill>
              </a:rPr>
              <a:t>The user writes code to fill in a MapReduce specification object with the names of the input and output files, and optional tuning parameters. The user then invokes the MapReduce function, passing it the specification object. The user’s code is linked together with the MapReduce library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AA7D-5BB1-4B37-B290-0014A210EF13}"/>
              </a:ext>
            </a:extLst>
          </p:cNvPr>
          <p:cNvSpPr>
            <a:spLocks noGrp="1"/>
          </p:cNvSpPr>
          <p:nvPr>
            <p:ph type="title"/>
          </p:nvPr>
        </p:nvSpPr>
        <p:spPr/>
        <p:txBody>
          <a:bodyPr/>
          <a:lstStyle/>
          <a:p>
            <a:r>
              <a:rPr lang="en-US" dirty="0"/>
              <a:t>Example: X-Ref Indexing</a:t>
            </a:r>
          </a:p>
        </p:txBody>
      </p:sp>
      <p:sp>
        <p:nvSpPr>
          <p:cNvPr id="3" name="Content Placeholder 2">
            <a:extLst>
              <a:ext uri="{FF2B5EF4-FFF2-40B4-BE49-F238E27FC236}">
                <a16:creationId xmlns:a16="http://schemas.microsoft.com/office/drawing/2014/main" id="{FC09148A-E975-4EAD-A90A-5A58E973AD26}"/>
              </a:ext>
            </a:extLst>
          </p:cNvPr>
          <p:cNvSpPr>
            <a:spLocks noGrp="1"/>
          </p:cNvSpPr>
          <p:nvPr>
            <p:ph idx="1"/>
          </p:nvPr>
        </p:nvSpPr>
        <p:spPr/>
        <p:txBody>
          <a:bodyPr>
            <a:normAutofit lnSpcReduction="10000"/>
          </a:bodyPr>
          <a:lstStyle/>
          <a:p>
            <a:r>
              <a:rPr lang="en-US" dirty="0"/>
              <a:t>For the cross-reference/indexing example:</a:t>
            </a:r>
          </a:p>
          <a:p>
            <a:pPr lvl="1"/>
            <a:r>
              <a:rPr lang="en-US" dirty="0"/>
              <a:t>The Map function parses each document and emits a sequence of &lt;word, document ID&gt;</a:t>
            </a:r>
          </a:p>
          <a:p>
            <a:pPr lvl="1"/>
            <a:r>
              <a:rPr lang="en-US" dirty="0"/>
              <a:t>The Reduce function accepts all pairs for a given work, sorts the corresponding document ID and emits a &lt;word, list(document ID)&gt;</a:t>
            </a:r>
          </a:p>
          <a:p>
            <a:pPr lvl="1"/>
            <a:r>
              <a:rPr lang="en-US" dirty="0"/>
              <a:t>The set of all output pairs forms the simple answer</a:t>
            </a:r>
          </a:p>
          <a:p>
            <a:endParaRPr lang="en-US" dirty="0"/>
          </a:p>
        </p:txBody>
      </p:sp>
    </p:spTree>
    <p:extLst>
      <p:ext uri="{BB962C8B-B14F-4D97-AF65-F5344CB8AC3E}">
        <p14:creationId xmlns:p14="http://schemas.microsoft.com/office/powerpoint/2010/main" val="2691001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B81D-34AB-4362-8FCE-46C4D63CC684}"/>
              </a:ext>
            </a:extLst>
          </p:cNvPr>
          <p:cNvSpPr>
            <a:spLocks noGrp="1"/>
          </p:cNvSpPr>
          <p:nvPr>
            <p:ph type="title"/>
          </p:nvPr>
        </p:nvSpPr>
        <p:spPr/>
        <p:txBody>
          <a:bodyPr/>
          <a:lstStyle/>
          <a:p>
            <a:r>
              <a:rPr lang="en-US" dirty="0"/>
              <a:t>Example: Distributed Grep</a:t>
            </a:r>
          </a:p>
        </p:txBody>
      </p:sp>
      <p:sp>
        <p:nvSpPr>
          <p:cNvPr id="3" name="Content Placeholder 2">
            <a:extLst>
              <a:ext uri="{FF2B5EF4-FFF2-40B4-BE49-F238E27FC236}">
                <a16:creationId xmlns:a16="http://schemas.microsoft.com/office/drawing/2014/main" id="{7A62CDD7-E2D2-4C2F-9C9C-EDB65F0DF0BB}"/>
              </a:ext>
            </a:extLst>
          </p:cNvPr>
          <p:cNvSpPr>
            <a:spLocks noGrp="1"/>
          </p:cNvSpPr>
          <p:nvPr>
            <p:ph idx="1"/>
          </p:nvPr>
        </p:nvSpPr>
        <p:spPr/>
        <p:txBody>
          <a:bodyPr>
            <a:normAutofit fontScale="92500"/>
          </a:bodyPr>
          <a:lstStyle/>
          <a:p>
            <a:r>
              <a:rPr lang="en-US" dirty="0"/>
              <a:t>Grep is very popular command in Unix and Linux</a:t>
            </a:r>
          </a:p>
          <a:p>
            <a:r>
              <a:rPr lang="en-US" dirty="0"/>
              <a:t>Definition:</a:t>
            </a:r>
          </a:p>
          <a:p>
            <a:pPr lvl="1"/>
            <a:r>
              <a:rPr lang="en-US" dirty="0"/>
              <a:t>The grep filter searches a file for a particular pattern of characters, and displays all lines that contain that pattern. The pattern that is searched in the file is referred to as the regular expression </a:t>
            </a:r>
          </a:p>
          <a:p>
            <a:pPr lvl="1"/>
            <a:r>
              <a:rPr lang="en-US" dirty="0"/>
              <a:t>Grep stands for </a:t>
            </a:r>
            <a:r>
              <a:rPr lang="en-US" u="sng" dirty="0"/>
              <a:t>G</a:t>
            </a:r>
            <a:r>
              <a:rPr lang="en-US" dirty="0"/>
              <a:t>lobally search for </a:t>
            </a:r>
            <a:r>
              <a:rPr lang="en-US" u="sng" dirty="0"/>
              <a:t>R</a:t>
            </a:r>
            <a:r>
              <a:rPr lang="en-US" dirty="0"/>
              <a:t>egular </a:t>
            </a:r>
            <a:r>
              <a:rPr lang="en-US" u="sng" dirty="0"/>
              <a:t>E</a:t>
            </a:r>
            <a:r>
              <a:rPr lang="en-US" dirty="0"/>
              <a:t>xpression and </a:t>
            </a:r>
            <a:r>
              <a:rPr lang="en-US" u="sng" dirty="0"/>
              <a:t>P</a:t>
            </a:r>
            <a:r>
              <a:rPr lang="en-US" dirty="0"/>
              <a:t>rint out</a:t>
            </a:r>
          </a:p>
          <a:p>
            <a:endParaRPr lang="en-US" dirty="0"/>
          </a:p>
        </p:txBody>
      </p:sp>
    </p:spTree>
    <p:extLst>
      <p:ext uri="{BB962C8B-B14F-4D97-AF65-F5344CB8AC3E}">
        <p14:creationId xmlns:p14="http://schemas.microsoft.com/office/powerpoint/2010/main" val="2302681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845C-1508-4751-9865-D396C5DB6A33}"/>
              </a:ext>
            </a:extLst>
          </p:cNvPr>
          <p:cNvSpPr>
            <a:spLocks noGrp="1"/>
          </p:cNvSpPr>
          <p:nvPr>
            <p:ph type="title"/>
          </p:nvPr>
        </p:nvSpPr>
        <p:spPr/>
        <p:txBody>
          <a:bodyPr>
            <a:noAutofit/>
          </a:bodyPr>
          <a:lstStyle/>
          <a:p>
            <a:r>
              <a:rPr lang="en-US" dirty="0"/>
              <a:t>Example: Distributed Grep (Cont.)</a:t>
            </a:r>
          </a:p>
        </p:txBody>
      </p:sp>
      <p:sp>
        <p:nvSpPr>
          <p:cNvPr id="3" name="Content Placeholder 2">
            <a:extLst>
              <a:ext uri="{FF2B5EF4-FFF2-40B4-BE49-F238E27FC236}">
                <a16:creationId xmlns:a16="http://schemas.microsoft.com/office/drawing/2014/main" id="{841D7421-78D4-4A8B-A237-1B39FB609E04}"/>
              </a:ext>
            </a:extLst>
          </p:cNvPr>
          <p:cNvSpPr>
            <a:spLocks noGrp="1"/>
          </p:cNvSpPr>
          <p:nvPr>
            <p:ph idx="1"/>
          </p:nvPr>
        </p:nvSpPr>
        <p:spPr>
          <a:xfrm>
            <a:off x="457200" y="2452689"/>
            <a:ext cx="8229600" cy="1748120"/>
          </a:xfrm>
        </p:spPr>
        <p:txBody>
          <a:bodyPr>
            <a:normAutofit fontScale="85000" lnSpcReduction="20000"/>
          </a:bodyPr>
          <a:lstStyle/>
          <a:p>
            <a:r>
              <a:rPr lang="en-US" dirty="0"/>
              <a:t>Distributed Grep</a:t>
            </a:r>
          </a:p>
          <a:p>
            <a:pPr lvl="1"/>
            <a:r>
              <a:rPr lang="en-US" dirty="0"/>
              <a:t>The Map function emits &lt;word, line_number&gt; if word matches search criteria</a:t>
            </a:r>
          </a:p>
          <a:p>
            <a:pPr lvl="1"/>
            <a:r>
              <a:rPr lang="en-US" dirty="0"/>
              <a:t>The reduce function is the identity function that copies the supplied intermediate data to the output</a:t>
            </a:r>
          </a:p>
          <a:p>
            <a:endParaRPr lang="en-US" dirty="0"/>
          </a:p>
        </p:txBody>
      </p:sp>
    </p:spTree>
    <p:extLst>
      <p:ext uri="{BB962C8B-B14F-4D97-AF65-F5344CB8AC3E}">
        <p14:creationId xmlns:p14="http://schemas.microsoft.com/office/powerpoint/2010/main" val="396753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6A18FBB9-4308-4B60-8F40-35D21DCF9CDB}"/>
              </a:ext>
            </a:extLst>
          </p:cNvPr>
          <p:cNvSpPr>
            <a:spLocks noGrp="1"/>
          </p:cNvSpPr>
          <p:nvPr>
            <p:ph type="title"/>
          </p:nvPr>
        </p:nvSpPr>
        <p:spPr/>
        <p:txBody>
          <a:bodyPr/>
          <a:lstStyle/>
          <a:p>
            <a:r>
              <a:rPr lang="en-US" altLang="en-US" dirty="0"/>
              <a:t>More Examples</a:t>
            </a:r>
          </a:p>
        </p:txBody>
      </p:sp>
      <p:sp>
        <p:nvSpPr>
          <p:cNvPr id="49154" name="Content Placeholder 2">
            <a:extLst>
              <a:ext uri="{FF2B5EF4-FFF2-40B4-BE49-F238E27FC236}">
                <a16:creationId xmlns:a16="http://schemas.microsoft.com/office/drawing/2014/main" id="{19350D36-D7B1-467B-A0FD-95DBE2574D2C}"/>
              </a:ext>
            </a:extLst>
          </p:cNvPr>
          <p:cNvSpPr>
            <a:spLocks noGrp="1"/>
          </p:cNvSpPr>
          <p:nvPr>
            <p:ph idx="1"/>
          </p:nvPr>
        </p:nvSpPr>
        <p:spPr/>
        <p:txBody>
          <a:bodyPr>
            <a:normAutofit fontScale="92500"/>
          </a:bodyPr>
          <a:lstStyle/>
          <a:p>
            <a:r>
              <a:rPr lang="en-US" altLang="en-US" sz="2600" b="1" dirty="0"/>
              <a:t>Count of URL Access Frequency</a:t>
            </a:r>
          </a:p>
          <a:p>
            <a:pPr lvl="1"/>
            <a:r>
              <a:rPr lang="en-US" altLang="en-US" sz="2200" dirty="0"/>
              <a:t>The </a:t>
            </a:r>
            <a:r>
              <a:rPr lang="en-US" altLang="en-US" sz="2200" b="1" dirty="0"/>
              <a:t>map function </a:t>
            </a:r>
            <a:r>
              <a:rPr lang="en-US" altLang="en-US" sz="2200" dirty="0"/>
              <a:t>processes logs of web page requests and outputs ⟨URL, 1⟩</a:t>
            </a:r>
          </a:p>
          <a:p>
            <a:pPr lvl="1"/>
            <a:r>
              <a:rPr lang="en-US" altLang="en-US" sz="2200" dirty="0"/>
              <a:t>The </a:t>
            </a:r>
            <a:r>
              <a:rPr lang="en-US" altLang="en-US" sz="2200" b="1" dirty="0"/>
              <a:t>reduce function</a:t>
            </a:r>
            <a:r>
              <a:rPr lang="en-US" altLang="en-US" sz="2200" dirty="0"/>
              <a:t> adds together all values for the same URL and emits a ⟨URL, total count⟩ pair. </a:t>
            </a:r>
          </a:p>
          <a:p>
            <a:r>
              <a:rPr lang="en-US" altLang="en-US" sz="2400" b="1" dirty="0"/>
              <a:t>Reverse Web-Link Graph</a:t>
            </a:r>
          </a:p>
          <a:p>
            <a:pPr lvl="1"/>
            <a:r>
              <a:rPr lang="en-US" altLang="en-US" sz="2000" dirty="0"/>
              <a:t>The </a:t>
            </a:r>
            <a:r>
              <a:rPr lang="en-US" altLang="en-US" sz="2000" b="1" dirty="0"/>
              <a:t>map function </a:t>
            </a:r>
            <a:r>
              <a:rPr lang="en-US" altLang="en-US" sz="2000" dirty="0"/>
              <a:t>outputs ⟨target, source⟩ pairs for each link to a target URL found in a page named source</a:t>
            </a:r>
          </a:p>
          <a:p>
            <a:pPr lvl="1"/>
            <a:r>
              <a:rPr lang="en-US" altLang="en-US" sz="2000" dirty="0"/>
              <a:t>The </a:t>
            </a:r>
            <a:r>
              <a:rPr lang="en-US" altLang="en-US" sz="2000" b="1" dirty="0"/>
              <a:t>reduce function </a:t>
            </a:r>
            <a:r>
              <a:rPr lang="en-US" altLang="en-US" sz="2000" dirty="0"/>
              <a:t>concatenates the list of all source URLs associated with a given target URL and emits the pair: ⟨target, list(source)⟩ </a:t>
            </a:r>
          </a:p>
          <a:p>
            <a:endParaRPr lang="en-US"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90451" y="2791027"/>
            <a:ext cx="8229600" cy="1143000"/>
          </a:xfrm>
        </p:spPr>
        <p:txBody>
          <a:bodyPr/>
          <a:lstStyle/>
          <a:p>
            <a:r>
              <a:rPr lang="en-US" altLang="en-US" dirty="0"/>
              <a:t>MapReduce</a:t>
            </a:r>
          </a:p>
        </p:txBody>
      </p:sp>
    </p:spTree>
    <p:extLst>
      <p:ext uri="{BB962C8B-B14F-4D97-AF65-F5344CB8AC3E}">
        <p14:creationId xmlns:p14="http://schemas.microsoft.com/office/powerpoint/2010/main" val="1159409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D3ADD6-07C7-4A13-88E6-E2859D4ECEBC}"/>
              </a:ext>
            </a:extLst>
          </p:cNvPr>
          <p:cNvPicPr>
            <a:picLocks noChangeAspect="1"/>
          </p:cNvPicPr>
          <p:nvPr/>
        </p:nvPicPr>
        <p:blipFill>
          <a:blip r:embed="rId2"/>
          <a:stretch>
            <a:fillRect/>
          </a:stretch>
        </p:blipFill>
        <p:spPr>
          <a:xfrm>
            <a:off x="6457950" y="3956770"/>
            <a:ext cx="2228850" cy="1438275"/>
          </a:xfrm>
          <a:prstGeom prst="rect">
            <a:avLst/>
          </a:prstGeom>
        </p:spPr>
      </p:pic>
      <p:sp>
        <p:nvSpPr>
          <p:cNvPr id="53249" name="Title 1">
            <a:extLst>
              <a:ext uri="{FF2B5EF4-FFF2-40B4-BE49-F238E27FC236}">
                <a16:creationId xmlns:a16="http://schemas.microsoft.com/office/drawing/2014/main" id="{C752B97E-183C-4015-886C-971015B43F91}"/>
              </a:ext>
            </a:extLst>
          </p:cNvPr>
          <p:cNvSpPr>
            <a:spLocks noGrp="1"/>
          </p:cNvSpPr>
          <p:nvPr>
            <p:ph type="title"/>
          </p:nvPr>
        </p:nvSpPr>
        <p:spPr/>
        <p:txBody>
          <a:bodyPr/>
          <a:lstStyle/>
          <a:p>
            <a:r>
              <a:rPr lang="en-US" altLang="zh-CN" dirty="0">
                <a:ea typeface="SimSun" panose="02010600030101010101" pitchFamily="2" charset="-122"/>
              </a:rPr>
              <a:t>Refinements</a:t>
            </a:r>
            <a:endParaRPr lang="en-US" altLang="en-US" dirty="0"/>
          </a:p>
        </p:txBody>
      </p:sp>
      <p:sp>
        <p:nvSpPr>
          <p:cNvPr id="53250" name="Content Placeholder 2">
            <a:extLst>
              <a:ext uri="{FF2B5EF4-FFF2-40B4-BE49-F238E27FC236}">
                <a16:creationId xmlns:a16="http://schemas.microsoft.com/office/drawing/2014/main" id="{3D83E07D-F85D-4711-A0C4-1E60556DCC95}"/>
              </a:ext>
            </a:extLst>
          </p:cNvPr>
          <p:cNvSpPr>
            <a:spLocks noGrp="1"/>
          </p:cNvSpPr>
          <p:nvPr>
            <p:ph idx="1"/>
          </p:nvPr>
        </p:nvSpPr>
        <p:spPr/>
        <p:txBody>
          <a:bodyPr/>
          <a:lstStyle/>
          <a:p>
            <a:r>
              <a:rPr lang="en-US" altLang="zh-CN" dirty="0">
                <a:ea typeface="SimSun" panose="02010600030101010101" pitchFamily="2" charset="-122"/>
              </a:rPr>
              <a:t>Task Granularity (Splitting)</a:t>
            </a:r>
          </a:p>
          <a:p>
            <a:pPr lvl="1"/>
            <a:r>
              <a:rPr lang="en-US" altLang="zh-CN" dirty="0">
                <a:ea typeface="SimSun" panose="02010600030101010101" pitchFamily="2" charset="-122"/>
              </a:rPr>
              <a:t>Mapping the task into large set of smaller tasks allows us to benefit as follows:</a:t>
            </a:r>
          </a:p>
          <a:p>
            <a:pPr lvl="2"/>
            <a:r>
              <a:rPr lang="en-US" altLang="zh-CN" dirty="0">
                <a:ea typeface="SimSun" panose="02010600030101010101" pitchFamily="2" charset="-122"/>
              </a:rPr>
              <a:t>Minimizes time for fault recovery</a:t>
            </a:r>
          </a:p>
          <a:p>
            <a:pPr lvl="2"/>
            <a:r>
              <a:rPr lang="en-US" altLang="zh-CN" dirty="0">
                <a:ea typeface="SimSun" panose="02010600030101010101" pitchFamily="2" charset="-122"/>
              </a:rPr>
              <a:t>Load balancing</a:t>
            </a:r>
          </a:p>
          <a:p>
            <a:pPr lvl="2"/>
            <a:r>
              <a:rPr lang="en-US" altLang="zh-CN" dirty="0">
                <a:ea typeface="SimSun" panose="02010600030101010101" pitchFamily="2" charset="-122"/>
              </a:rPr>
              <a:t>Local execution for debugging/testing </a:t>
            </a:r>
          </a:p>
          <a:p>
            <a:pPr lvl="2"/>
            <a:r>
              <a:rPr lang="en-US" altLang="zh-CN" dirty="0">
                <a:ea typeface="SimSun" panose="02010600030101010101" pitchFamily="2" charset="-122"/>
              </a:rPr>
              <a:t>Compression of intermediate data</a:t>
            </a:r>
            <a:endParaRPr lang="en-US" altLang="zh-CN" b="1" dirty="0">
              <a:ea typeface="SimSun" panose="02010600030101010101" pitchFamily="2" charset="-122"/>
            </a:endParaRPr>
          </a:p>
          <a:p>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Input Splits</a:t>
            </a:r>
          </a:p>
        </p:txBody>
      </p:sp>
      <p:sp>
        <p:nvSpPr>
          <p:cNvPr id="45058" name="Content Placeholder 2">
            <a:extLst>
              <a:ext uri="{FF2B5EF4-FFF2-40B4-BE49-F238E27FC236}">
                <a16:creationId xmlns:a16="http://schemas.microsoft.com/office/drawing/2014/main" id="{21A40F63-1CCA-426C-9698-2250DA744777}"/>
              </a:ext>
            </a:extLst>
          </p:cNvPr>
          <p:cNvSpPr>
            <a:spLocks noGrp="1"/>
          </p:cNvSpPr>
          <p:nvPr>
            <p:ph idx="1"/>
          </p:nvPr>
        </p:nvSpPr>
        <p:spPr/>
        <p:txBody>
          <a:bodyPr>
            <a:normAutofit fontScale="92500" lnSpcReduction="10000"/>
          </a:bodyPr>
          <a:lstStyle/>
          <a:p>
            <a:pPr>
              <a:lnSpc>
                <a:spcPct val="90000"/>
              </a:lnSpc>
            </a:pPr>
            <a:r>
              <a:rPr lang="en-US" altLang="zh-CN" sz="3200" dirty="0">
                <a:ea typeface="SimSun" panose="02010600030101010101" pitchFamily="2" charset="-122"/>
              </a:rPr>
              <a:t>An input for a MapReduce job is divided into fixed-size pieces called </a:t>
            </a:r>
            <a:r>
              <a:rPr lang="en-US" altLang="zh-CN" sz="3200" i="1" dirty="0">
                <a:ea typeface="SimSun" panose="02010600030101010101" pitchFamily="2" charset="-122"/>
              </a:rPr>
              <a:t>input splits</a:t>
            </a:r>
            <a:r>
              <a:rPr lang="en-US" altLang="zh-CN" sz="3200" dirty="0">
                <a:ea typeface="SimSun" panose="02010600030101010101" pitchFamily="2" charset="-122"/>
              </a:rPr>
              <a:t>.</a:t>
            </a:r>
          </a:p>
          <a:p>
            <a:pPr>
              <a:lnSpc>
                <a:spcPct val="90000"/>
              </a:lnSpc>
            </a:pPr>
            <a:r>
              <a:rPr lang="en-US" altLang="zh-CN" sz="3200" dirty="0">
                <a:ea typeface="SimSun" panose="02010600030101010101" pitchFamily="2" charset="-122"/>
              </a:rPr>
              <a:t>A map task is created for each split</a:t>
            </a:r>
          </a:p>
          <a:p>
            <a:pPr lvl="1">
              <a:lnSpc>
                <a:spcPct val="90000"/>
              </a:lnSpc>
            </a:pPr>
            <a:r>
              <a:rPr lang="en-US" altLang="zh-CN" dirty="0">
                <a:ea typeface="SimSun" panose="02010600030101010101" pitchFamily="2" charset="-122"/>
              </a:rPr>
              <a:t>Runs user-defined map function for each record in the split. </a:t>
            </a:r>
          </a:p>
          <a:p>
            <a:pPr>
              <a:lnSpc>
                <a:spcPct val="90000"/>
              </a:lnSpc>
            </a:pPr>
            <a:r>
              <a:rPr lang="en-US" altLang="zh-CN" dirty="0">
                <a:ea typeface="SimSun" panose="02010600030101010101" pitchFamily="2" charset="-122"/>
              </a:rPr>
              <a:t>Divide and Conquer</a:t>
            </a:r>
          </a:p>
          <a:p>
            <a:pPr lvl="1">
              <a:lnSpc>
                <a:spcPct val="90000"/>
              </a:lnSpc>
            </a:pPr>
            <a:r>
              <a:rPr lang="en-US" altLang="zh-CN" dirty="0">
                <a:ea typeface="SimSun" panose="02010600030101010101" pitchFamily="2" charset="-122"/>
              </a:rPr>
              <a:t>Processing each split is faster than processing the whole input</a:t>
            </a:r>
          </a:p>
          <a:p>
            <a:pPr lvl="1">
              <a:lnSpc>
                <a:spcPct val="90000"/>
              </a:lnSpc>
            </a:pPr>
            <a:r>
              <a:rPr lang="en-US" altLang="zh-CN" dirty="0">
                <a:ea typeface="SimSun" panose="02010600030101010101" pitchFamily="2" charset="-122"/>
              </a:rPr>
              <a:t>Splits are processed in parallel</a:t>
            </a:r>
          </a:p>
          <a:p>
            <a:pPr>
              <a:lnSpc>
                <a:spcPct val="90000"/>
              </a:lnSpc>
            </a:pPr>
            <a:endParaRPr lang="en-US" altLang="zh-CN" dirty="0">
              <a:ea typeface="SimSun" panose="02010600030101010101" pitchFamily="2" charset="-122"/>
            </a:endParaRPr>
          </a:p>
        </p:txBody>
      </p:sp>
    </p:spTree>
    <p:extLst>
      <p:ext uri="{BB962C8B-B14F-4D97-AF65-F5344CB8AC3E}">
        <p14:creationId xmlns:p14="http://schemas.microsoft.com/office/powerpoint/2010/main" val="1978293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Input Splits</a:t>
            </a:r>
          </a:p>
        </p:txBody>
      </p:sp>
      <p:sp>
        <p:nvSpPr>
          <p:cNvPr id="45058" name="Content Placeholder 2">
            <a:extLst>
              <a:ext uri="{FF2B5EF4-FFF2-40B4-BE49-F238E27FC236}">
                <a16:creationId xmlns:a16="http://schemas.microsoft.com/office/drawing/2014/main" id="{21A40F63-1CCA-426C-9698-2250DA744777}"/>
              </a:ext>
            </a:extLst>
          </p:cNvPr>
          <p:cNvSpPr>
            <a:spLocks noGrp="1"/>
          </p:cNvSpPr>
          <p:nvPr>
            <p:ph idx="1"/>
          </p:nvPr>
        </p:nvSpPr>
        <p:spPr/>
        <p:txBody>
          <a:bodyPr>
            <a:normAutofit/>
          </a:bodyPr>
          <a:lstStyle/>
          <a:p>
            <a:pPr>
              <a:lnSpc>
                <a:spcPct val="90000"/>
              </a:lnSpc>
            </a:pPr>
            <a:r>
              <a:rPr lang="en-US" altLang="zh-CN" sz="3200" dirty="0">
                <a:ea typeface="SimSun" panose="02010600030101010101" pitchFamily="2" charset="-122"/>
              </a:rPr>
              <a:t>Size Matters</a:t>
            </a:r>
          </a:p>
          <a:p>
            <a:pPr lvl="1">
              <a:lnSpc>
                <a:spcPct val="90000"/>
              </a:lnSpc>
            </a:pPr>
            <a:r>
              <a:rPr lang="en-US" altLang="zh-CN" dirty="0">
                <a:ea typeface="SimSun" panose="02010600030101010101" pitchFamily="2" charset="-122"/>
              </a:rPr>
              <a:t>Smaller split size better? </a:t>
            </a:r>
          </a:p>
          <a:p>
            <a:pPr lvl="2">
              <a:lnSpc>
                <a:spcPct val="90000"/>
              </a:lnSpc>
            </a:pPr>
            <a:r>
              <a:rPr lang="en-US" altLang="zh-CN" dirty="0">
                <a:ea typeface="SimSun" panose="02010600030101010101" pitchFamily="2" charset="-122"/>
              </a:rPr>
              <a:t>Pro</a:t>
            </a:r>
          </a:p>
          <a:p>
            <a:pPr lvl="3">
              <a:lnSpc>
                <a:spcPct val="90000"/>
              </a:lnSpc>
            </a:pPr>
            <a:r>
              <a:rPr lang="en-US" altLang="zh-CN" dirty="0">
                <a:ea typeface="SimSun" panose="02010600030101010101" pitchFamily="2" charset="-122"/>
              </a:rPr>
              <a:t>Better load balance – faster machines will be able to pick up more splits</a:t>
            </a:r>
          </a:p>
          <a:p>
            <a:pPr lvl="2">
              <a:lnSpc>
                <a:spcPct val="90000"/>
              </a:lnSpc>
            </a:pPr>
            <a:r>
              <a:rPr lang="en-US" altLang="zh-CN" dirty="0">
                <a:ea typeface="SimSun" panose="02010600030101010101" pitchFamily="2" charset="-122"/>
              </a:rPr>
              <a:t>Con</a:t>
            </a:r>
          </a:p>
          <a:p>
            <a:pPr lvl="3">
              <a:lnSpc>
                <a:spcPct val="90000"/>
              </a:lnSpc>
            </a:pPr>
            <a:r>
              <a:rPr lang="en-US" altLang="zh-CN" dirty="0">
                <a:ea typeface="SimSun" panose="02010600030101010101" pitchFamily="2" charset="-122"/>
              </a:rPr>
              <a:t>Overhead of managing the splits and time to create map task</a:t>
            </a:r>
          </a:p>
          <a:p>
            <a:pPr lvl="1">
              <a:lnSpc>
                <a:spcPct val="90000"/>
              </a:lnSpc>
            </a:pPr>
            <a:r>
              <a:rPr lang="en-US" altLang="zh-CN" dirty="0">
                <a:ea typeface="SimSun" panose="02010600030101010101" pitchFamily="2" charset="-122"/>
              </a:rPr>
              <a:t>Rule of thumb</a:t>
            </a:r>
          </a:p>
          <a:p>
            <a:pPr lvl="2">
              <a:lnSpc>
                <a:spcPct val="90000"/>
              </a:lnSpc>
            </a:pPr>
            <a:r>
              <a:rPr lang="en-US" altLang="zh-CN" dirty="0">
                <a:ea typeface="SimSun" panose="02010600030101010101" pitchFamily="2" charset="-122"/>
              </a:rPr>
              <a:t>Use the size of an HDFS block (128 MB by default)</a:t>
            </a:r>
          </a:p>
          <a:p>
            <a:pPr lvl="2">
              <a:lnSpc>
                <a:spcPct val="90000"/>
              </a:lnSpc>
            </a:pPr>
            <a:endParaRPr lang="en-US" altLang="zh-CN" dirty="0">
              <a:ea typeface="SimSun" panose="02010600030101010101" pitchFamily="2" charset="-122"/>
            </a:endParaRPr>
          </a:p>
          <a:p>
            <a:pPr>
              <a:lnSpc>
                <a:spcPct val="90000"/>
              </a:lnSpc>
            </a:pPr>
            <a:endParaRPr lang="en-US" altLang="zh-CN" dirty="0">
              <a:ea typeface="SimSun" panose="02010600030101010101" pitchFamily="2" charset="-122"/>
            </a:endParaRPr>
          </a:p>
        </p:txBody>
      </p:sp>
    </p:spTree>
    <p:extLst>
      <p:ext uri="{BB962C8B-B14F-4D97-AF65-F5344CB8AC3E}">
        <p14:creationId xmlns:p14="http://schemas.microsoft.com/office/powerpoint/2010/main" val="3961810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2251A1EE-0E48-4DD2-B53D-AED199BA3EBA}"/>
              </a:ext>
            </a:extLst>
          </p:cNvPr>
          <p:cNvSpPr>
            <a:spLocks noGrp="1"/>
          </p:cNvSpPr>
          <p:nvPr>
            <p:ph type="title"/>
          </p:nvPr>
        </p:nvSpPr>
        <p:spPr/>
        <p:txBody>
          <a:bodyPr/>
          <a:lstStyle/>
          <a:p>
            <a:r>
              <a:rPr lang="en-US" altLang="en-US" dirty="0"/>
              <a:t>Fault Tolerance</a:t>
            </a:r>
          </a:p>
        </p:txBody>
      </p:sp>
      <p:sp>
        <p:nvSpPr>
          <p:cNvPr id="54274" name="Content Placeholder 2">
            <a:extLst>
              <a:ext uri="{FF2B5EF4-FFF2-40B4-BE49-F238E27FC236}">
                <a16:creationId xmlns:a16="http://schemas.microsoft.com/office/drawing/2014/main" id="{7ECAC747-A424-4078-9453-00D3FDA26C66}"/>
              </a:ext>
            </a:extLst>
          </p:cNvPr>
          <p:cNvSpPr>
            <a:spLocks noGrp="1"/>
          </p:cNvSpPr>
          <p:nvPr>
            <p:ph idx="1"/>
          </p:nvPr>
        </p:nvSpPr>
        <p:spPr/>
        <p:txBody>
          <a:bodyPr>
            <a:normAutofit fontScale="77500" lnSpcReduction="20000"/>
          </a:bodyPr>
          <a:lstStyle/>
          <a:p>
            <a:r>
              <a:rPr lang="en-US" altLang="zh-CN" dirty="0"/>
              <a:t>Worker failure</a:t>
            </a:r>
          </a:p>
          <a:p>
            <a:pPr lvl="1"/>
            <a:r>
              <a:rPr lang="en-US" altLang="zh-CN" dirty="0"/>
              <a:t> </a:t>
            </a:r>
            <a:r>
              <a:rPr lang="en-GB" altLang="zh-CN" dirty="0"/>
              <a:t>Workers are periodically pinged by master</a:t>
            </a:r>
          </a:p>
          <a:p>
            <a:pPr lvl="2"/>
            <a:r>
              <a:rPr lang="en-GB" altLang="zh-CN" dirty="0"/>
              <a:t>NO response = failed worker</a:t>
            </a:r>
          </a:p>
          <a:p>
            <a:pPr lvl="1"/>
            <a:r>
              <a:rPr lang="en-US" altLang="zh-CN" dirty="0"/>
              <a:t>If the processor of a worker fails, the tasks of that worker are reassigned to another worker (the Master is in charge)</a:t>
            </a:r>
          </a:p>
          <a:p>
            <a:pPr lvl="4"/>
            <a:endParaRPr lang="en-US" altLang="zh-CN" dirty="0"/>
          </a:p>
          <a:p>
            <a:r>
              <a:rPr lang="en-US" altLang="zh-CN" dirty="0"/>
              <a:t>Master failure</a:t>
            </a:r>
          </a:p>
          <a:p>
            <a:pPr lvl="1"/>
            <a:r>
              <a:rPr lang="en-GB" altLang="zh-CN" dirty="0"/>
              <a:t>Master writes periodic checkpoints</a:t>
            </a:r>
          </a:p>
          <a:p>
            <a:pPr lvl="1"/>
            <a:r>
              <a:rPr lang="en-US" altLang="zh-CN" dirty="0"/>
              <a:t>Another master can be started from the last checkpointed state</a:t>
            </a:r>
          </a:p>
          <a:p>
            <a:pPr lvl="1"/>
            <a:r>
              <a:rPr lang="en-US" altLang="zh-CN" dirty="0"/>
              <a:t>If eventually the master dies, the job will be aborted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E8B0FCA-2905-432F-BCC1-1786198DB1F7}"/>
              </a:ext>
            </a:extLst>
          </p:cNvPr>
          <p:cNvSpPr>
            <a:spLocks noGrp="1"/>
          </p:cNvSpPr>
          <p:nvPr>
            <p:ph type="title"/>
          </p:nvPr>
        </p:nvSpPr>
        <p:spPr/>
        <p:txBody>
          <a:bodyPr/>
          <a:lstStyle/>
          <a:p>
            <a:r>
              <a:rPr lang="en-US" altLang="en-US" dirty="0"/>
              <a:t>MapReduce Characteristics</a:t>
            </a:r>
          </a:p>
        </p:txBody>
      </p:sp>
      <p:sp>
        <p:nvSpPr>
          <p:cNvPr id="55298" name="Content Placeholder 2">
            <a:extLst>
              <a:ext uri="{FF2B5EF4-FFF2-40B4-BE49-F238E27FC236}">
                <a16:creationId xmlns:a16="http://schemas.microsoft.com/office/drawing/2014/main" id="{4C6D88CB-D65C-4045-8313-4AC14A0DB3CA}"/>
              </a:ext>
            </a:extLst>
          </p:cNvPr>
          <p:cNvSpPr>
            <a:spLocks noGrp="1"/>
          </p:cNvSpPr>
          <p:nvPr>
            <p:ph idx="1"/>
          </p:nvPr>
        </p:nvSpPr>
        <p:spPr>
          <a:xfrm>
            <a:off x="457201" y="2452688"/>
            <a:ext cx="4740597" cy="3673475"/>
          </a:xfrm>
        </p:spPr>
        <p:txBody>
          <a:bodyPr>
            <a:normAutofit fontScale="85000" lnSpcReduction="20000"/>
          </a:bodyPr>
          <a:lstStyle/>
          <a:p>
            <a:pPr>
              <a:lnSpc>
                <a:spcPct val="98000"/>
              </a:lnSpc>
            </a:pPr>
            <a:r>
              <a:rPr lang="en-GB" altLang="zh-CN" dirty="0">
                <a:ea typeface="SimSun" panose="02010600030101010101" pitchFamily="2" charset="-122"/>
              </a:rPr>
              <a:t>Master-Worker model is used</a:t>
            </a:r>
          </a:p>
          <a:p>
            <a:pPr>
              <a:lnSpc>
                <a:spcPct val="98000"/>
              </a:lnSpc>
            </a:pPr>
            <a:r>
              <a:rPr lang="en-GB" altLang="zh-CN" dirty="0">
                <a:ea typeface="SimSun" panose="02010600030101010101" pitchFamily="2" charset="-122"/>
              </a:rPr>
              <a:t>Sometimes, Master is referred to as </a:t>
            </a:r>
            <a:r>
              <a:rPr lang="en-GB" altLang="zh-CN" b="1" dirty="0">
                <a:solidFill>
                  <a:srgbClr val="00B050"/>
                </a:solidFill>
                <a:ea typeface="SimSun" panose="02010600030101010101" pitchFamily="2" charset="-122"/>
              </a:rPr>
              <a:t>Job Tracker </a:t>
            </a:r>
            <a:r>
              <a:rPr lang="en-GB" altLang="zh-CN" dirty="0">
                <a:ea typeface="SimSun" panose="02010600030101010101" pitchFamily="2" charset="-122"/>
              </a:rPr>
              <a:t>and Worker is referred to as </a:t>
            </a:r>
            <a:r>
              <a:rPr lang="en-GB" altLang="zh-CN" b="1" dirty="0">
                <a:solidFill>
                  <a:srgbClr val="00B050"/>
                </a:solidFill>
                <a:ea typeface="SimSun" panose="02010600030101010101" pitchFamily="2" charset="-122"/>
              </a:rPr>
              <a:t>Task Tracker</a:t>
            </a:r>
          </a:p>
          <a:p>
            <a:pPr>
              <a:lnSpc>
                <a:spcPct val="98000"/>
              </a:lnSpc>
            </a:pPr>
            <a:r>
              <a:rPr lang="en-GB" altLang="zh-CN" dirty="0">
                <a:ea typeface="SimSun" panose="02010600030101010101" pitchFamily="2" charset="-122"/>
              </a:rPr>
              <a:t>No </a:t>
            </a:r>
            <a:r>
              <a:rPr lang="en-GB" altLang="zh-CN" i="1" dirty="0">
                <a:ea typeface="SimSun" panose="02010600030101010101" pitchFamily="2" charset="-122"/>
              </a:rPr>
              <a:t>reduce</a:t>
            </a:r>
            <a:r>
              <a:rPr lang="en-GB" altLang="zh-CN" dirty="0">
                <a:ea typeface="SimSun" panose="02010600030101010101" pitchFamily="2" charset="-122"/>
              </a:rPr>
              <a:t> can begin until </a:t>
            </a:r>
            <a:r>
              <a:rPr lang="en-GB" altLang="zh-CN" i="1" dirty="0">
                <a:ea typeface="SimSun" panose="02010600030101010101" pitchFamily="2" charset="-122"/>
              </a:rPr>
              <a:t>map</a:t>
            </a:r>
            <a:r>
              <a:rPr lang="en-GB" altLang="zh-CN" dirty="0">
                <a:ea typeface="SimSun" panose="02010600030101010101" pitchFamily="2" charset="-122"/>
              </a:rPr>
              <a:t> is complete</a:t>
            </a:r>
          </a:p>
          <a:p>
            <a:pPr>
              <a:lnSpc>
                <a:spcPct val="97000"/>
              </a:lnSpc>
            </a:pPr>
            <a:r>
              <a:rPr lang="en-GB" altLang="zh-CN" dirty="0">
                <a:ea typeface="SimSun" panose="02010600030101010101" pitchFamily="2" charset="-122"/>
              </a:rPr>
              <a:t>Master must communicate locations of intermediate files</a:t>
            </a:r>
          </a:p>
          <a:p>
            <a:pPr>
              <a:lnSpc>
                <a:spcPct val="97000"/>
              </a:lnSpc>
            </a:pPr>
            <a:r>
              <a:rPr lang="en-GB" altLang="zh-CN" dirty="0">
                <a:ea typeface="SimSun" panose="02010600030101010101" pitchFamily="2" charset="-122"/>
              </a:rPr>
              <a:t>Tasks scheduled based on location of data</a:t>
            </a:r>
          </a:p>
        </p:txBody>
      </p:sp>
      <p:pic>
        <p:nvPicPr>
          <p:cNvPr id="4" name="Picture 3" descr="A picture containing parking, meter, outdoor&#10;&#10;Description generated with very high confidence">
            <a:extLst>
              <a:ext uri="{FF2B5EF4-FFF2-40B4-BE49-F238E27FC236}">
                <a16:creationId xmlns:a16="http://schemas.microsoft.com/office/drawing/2014/main" id="{4C18A166-28C6-4CA1-8972-FDA494C4FA4B}"/>
              </a:ext>
            </a:extLst>
          </p:cNvPr>
          <p:cNvPicPr>
            <a:picLocks noChangeAspect="1"/>
          </p:cNvPicPr>
          <p:nvPr/>
        </p:nvPicPr>
        <p:blipFill>
          <a:blip r:embed="rId2"/>
          <a:stretch>
            <a:fillRect/>
          </a:stretch>
        </p:blipFill>
        <p:spPr>
          <a:xfrm>
            <a:off x="5197798" y="2601883"/>
            <a:ext cx="3879700" cy="28928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E8B0FCA-2905-432F-BCC1-1786198DB1F7}"/>
              </a:ext>
            </a:extLst>
          </p:cNvPr>
          <p:cNvSpPr>
            <a:spLocks noGrp="1"/>
          </p:cNvSpPr>
          <p:nvPr>
            <p:ph type="title"/>
          </p:nvPr>
        </p:nvSpPr>
        <p:spPr/>
        <p:txBody>
          <a:bodyPr/>
          <a:lstStyle/>
          <a:p>
            <a:r>
              <a:rPr lang="en-US" altLang="en-US" dirty="0"/>
              <a:t>MapReduce Fault Tolerance</a:t>
            </a:r>
          </a:p>
        </p:txBody>
      </p:sp>
      <p:sp>
        <p:nvSpPr>
          <p:cNvPr id="55298" name="Content Placeholder 2">
            <a:extLst>
              <a:ext uri="{FF2B5EF4-FFF2-40B4-BE49-F238E27FC236}">
                <a16:creationId xmlns:a16="http://schemas.microsoft.com/office/drawing/2014/main" id="{4C6D88CB-D65C-4045-8313-4AC14A0DB3CA}"/>
              </a:ext>
            </a:extLst>
          </p:cNvPr>
          <p:cNvSpPr>
            <a:spLocks noGrp="1"/>
          </p:cNvSpPr>
          <p:nvPr>
            <p:ph idx="1"/>
          </p:nvPr>
        </p:nvSpPr>
        <p:spPr>
          <a:xfrm>
            <a:off x="457201" y="2452688"/>
            <a:ext cx="4740597" cy="3673475"/>
          </a:xfrm>
        </p:spPr>
        <p:txBody>
          <a:bodyPr>
            <a:normAutofit fontScale="85000" lnSpcReduction="20000"/>
          </a:bodyPr>
          <a:lstStyle/>
          <a:p>
            <a:pPr>
              <a:lnSpc>
                <a:spcPct val="98000"/>
              </a:lnSpc>
            </a:pPr>
            <a:r>
              <a:rPr lang="en-GB" altLang="zh-CN" dirty="0">
                <a:ea typeface="SimSun" panose="02010600030101010101" pitchFamily="2" charset="-122"/>
              </a:rPr>
              <a:t>Failures:</a:t>
            </a:r>
          </a:p>
          <a:p>
            <a:pPr lvl="1">
              <a:lnSpc>
                <a:spcPct val="97000"/>
              </a:lnSpc>
            </a:pPr>
            <a:r>
              <a:rPr lang="en-GB" altLang="zh-CN" dirty="0">
                <a:ea typeface="SimSun" panose="02010600030101010101" pitchFamily="2" charset="-122"/>
              </a:rPr>
              <a:t>If Worker fails, Master assigns new Worker</a:t>
            </a:r>
          </a:p>
          <a:p>
            <a:pPr lvl="2">
              <a:lnSpc>
                <a:spcPct val="97000"/>
              </a:lnSpc>
            </a:pPr>
            <a:r>
              <a:rPr lang="en-GB" altLang="zh-CN" dirty="0">
                <a:ea typeface="SimSun" panose="02010600030101010101" pitchFamily="2" charset="-122"/>
              </a:rPr>
              <a:t>Max number of failures is configurable</a:t>
            </a:r>
          </a:p>
          <a:p>
            <a:pPr lvl="2">
              <a:lnSpc>
                <a:spcPct val="97000"/>
              </a:lnSpc>
            </a:pPr>
            <a:r>
              <a:rPr lang="en-GB" altLang="zh-CN" dirty="0">
                <a:ea typeface="SimSun" panose="02010600030101010101" pitchFamily="2" charset="-122"/>
              </a:rPr>
              <a:t>Applies to both Map workers and Reduce workers</a:t>
            </a:r>
          </a:p>
          <a:p>
            <a:pPr lvl="1">
              <a:lnSpc>
                <a:spcPct val="97000"/>
              </a:lnSpc>
            </a:pPr>
            <a:r>
              <a:rPr lang="en-GB" altLang="zh-CN" dirty="0">
                <a:ea typeface="SimSun" panose="02010600030101010101" pitchFamily="2" charset="-122"/>
              </a:rPr>
              <a:t>If </a:t>
            </a:r>
            <a:r>
              <a:rPr lang="en-GB" altLang="zh-CN" i="1" dirty="0">
                <a:ea typeface="SimSun" panose="02010600030101010101" pitchFamily="2" charset="-122"/>
              </a:rPr>
              <a:t>map </a:t>
            </a:r>
            <a:r>
              <a:rPr lang="en-GB" altLang="zh-CN" dirty="0">
                <a:ea typeface="SimSun" panose="02010600030101010101" pitchFamily="2" charset="-122"/>
              </a:rPr>
              <a:t>worker fails any time before </a:t>
            </a:r>
            <a:r>
              <a:rPr lang="en-GB" altLang="zh-CN" i="1" dirty="0">
                <a:ea typeface="SimSun" panose="02010600030101010101" pitchFamily="2" charset="-122"/>
              </a:rPr>
              <a:t>reduce </a:t>
            </a:r>
            <a:r>
              <a:rPr lang="en-GB" altLang="zh-CN" dirty="0">
                <a:ea typeface="SimSun" panose="02010600030101010101" pitchFamily="2" charset="-122"/>
              </a:rPr>
              <a:t>finishes (losing the intermediate results), the Reduce task must completely rerun</a:t>
            </a:r>
          </a:p>
        </p:txBody>
      </p:sp>
      <p:pic>
        <p:nvPicPr>
          <p:cNvPr id="4" name="Picture 3" descr="A picture containing parking, meter, outdoor&#10;&#10;Description generated with very high confidence">
            <a:extLst>
              <a:ext uri="{FF2B5EF4-FFF2-40B4-BE49-F238E27FC236}">
                <a16:creationId xmlns:a16="http://schemas.microsoft.com/office/drawing/2014/main" id="{4C18A166-28C6-4CA1-8972-FDA494C4FA4B}"/>
              </a:ext>
            </a:extLst>
          </p:cNvPr>
          <p:cNvPicPr>
            <a:picLocks noChangeAspect="1"/>
          </p:cNvPicPr>
          <p:nvPr/>
        </p:nvPicPr>
        <p:blipFill>
          <a:blip r:embed="rId2"/>
          <a:stretch>
            <a:fillRect/>
          </a:stretch>
        </p:blipFill>
        <p:spPr>
          <a:xfrm>
            <a:off x="5197798" y="2601883"/>
            <a:ext cx="3879700" cy="2892830"/>
          </a:xfrm>
          <a:prstGeom prst="rect">
            <a:avLst/>
          </a:prstGeom>
        </p:spPr>
      </p:pic>
    </p:spTree>
    <p:extLst>
      <p:ext uri="{BB962C8B-B14F-4D97-AF65-F5344CB8AC3E}">
        <p14:creationId xmlns:p14="http://schemas.microsoft.com/office/powerpoint/2010/main" val="2139215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MapReduce</a:t>
            </a:r>
          </a:p>
        </p:txBody>
      </p:sp>
      <p:sp>
        <p:nvSpPr>
          <p:cNvPr id="45058" name="Content Placeholder 2">
            <a:extLst>
              <a:ext uri="{FF2B5EF4-FFF2-40B4-BE49-F238E27FC236}">
                <a16:creationId xmlns:a16="http://schemas.microsoft.com/office/drawing/2014/main" id="{21A40F63-1CCA-426C-9698-2250DA744777}"/>
              </a:ext>
            </a:extLst>
          </p:cNvPr>
          <p:cNvSpPr>
            <a:spLocks noGrp="1"/>
          </p:cNvSpPr>
          <p:nvPr>
            <p:ph idx="1"/>
          </p:nvPr>
        </p:nvSpPr>
        <p:spPr/>
        <p:txBody>
          <a:bodyPr>
            <a:normAutofit fontScale="92500" lnSpcReduction="20000"/>
          </a:bodyPr>
          <a:lstStyle/>
          <a:p>
            <a:pPr marL="0" indent="0">
              <a:lnSpc>
                <a:spcPct val="90000"/>
              </a:lnSpc>
              <a:buNone/>
            </a:pPr>
            <a:r>
              <a:rPr lang="en-US" altLang="zh-CN" b="1" dirty="0">
                <a:ea typeface="SimSun" panose="02010600030101010101" pitchFamily="2" charset="-122"/>
              </a:rPr>
              <a:t>More Readings:</a:t>
            </a:r>
          </a:p>
          <a:p>
            <a:pPr>
              <a:lnSpc>
                <a:spcPct val="90000"/>
              </a:lnSpc>
            </a:pPr>
            <a:r>
              <a:rPr lang="en-US" sz="1800" dirty="0"/>
              <a:t>MapReduce: Simplified Data Processing on Large Clusters: </a:t>
            </a:r>
            <a:r>
              <a:rPr lang="en-US" altLang="zh-CN" sz="1800" dirty="0">
                <a:ea typeface="SimSun" panose="02010600030101010101" pitchFamily="2" charset="-122"/>
                <a:hlinkClick r:id="rId2"/>
              </a:rPr>
              <a:t>https://storage.googleapis.com/pub-tools-public-publication-data/pdf/16cb30b4b92fd4989b8619a61752a2387c6dd474.pdf</a:t>
            </a:r>
            <a:endParaRPr lang="en-US" altLang="zh-CN" sz="1800" dirty="0">
              <a:ea typeface="SimSun" panose="02010600030101010101" pitchFamily="2" charset="-122"/>
            </a:endParaRPr>
          </a:p>
          <a:p>
            <a:pPr>
              <a:lnSpc>
                <a:spcPct val="90000"/>
              </a:lnSpc>
            </a:pPr>
            <a:r>
              <a:rPr lang="en-US" altLang="zh-CN" sz="1800" dirty="0">
                <a:ea typeface="SimSun" panose="02010600030101010101" pitchFamily="2" charset="-122"/>
              </a:rPr>
              <a:t>Wikipedia: </a:t>
            </a:r>
            <a:r>
              <a:rPr lang="en-US" altLang="zh-CN" sz="1800" dirty="0">
                <a:ea typeface="SimSun" panose="02010600030101010101" pitchFamily="2" charset="-122"/>
                <a:hlinkClick r:id="rId3"/>
              </a:rPr>
              <a:t>https://en.wikipedia.org/wiki/MapReduce</a:t>
            </a:r>
            <a:endParaRPr lang="en-US" altLang="zh-CN" sz="1800" dirty="0">
              <a:ea typeface="SimSun" panose="02010600030101010101" pitchFamily="2" charset="-122"/>
            </a:endParaRPr>
          </a:p>
          <a:p>
            <a:pPr>
              <a:lnSpc>
                <a:spcPct val="90000"/>
              </a:lnSpc>
            </a:pPr>
            <a:r>
              <a:rPr lang="en-US" sz="1800" dirty="0"/>
              <a:t>Hadoop MapReduce Tutorial: </a:t>
            </a:r>
            <a:r>
              <a:rPr lang="en-US" sz="1800" dirty="0">
                <a:hlinkClick r:id="rId4"/>
              </a:rPr>
              <a:t>https://hadoop.apache.org/docs/current/hadoop-mapreduce-client/hadoop-mapreduce-client-core/MapReduceTutorial.html</a:t>
            </a:r>
            <a:endParaRPr lang="en-US" sz="1800" dirty="0"/>
          </a:p>
          <a:p>
            <a:pPr>
              <a:lnSpc>
                <a:spcPct val="90000"/>
              </a:lnSpc>
            </a:pPr>
            <a:r>
              <a:rPr lang="en-US" altLang="zh-CN" sz="1800" dirty="0">
                <a:ea typeface="SimSun" panose="02010600030101010101" pitchFamily="2" charset="-122"/>
                <a:hlinkClick r:id="rId5"/>
              </a:rPr>
              <a:t>https://www.javacodegeeks.com/2012/05/mapreduce-questions-and-answers-part-1.html</a:t>
            </a:r>
            <a:endParaRPr lang="en-US" altLang="zh-CN" sz="1800" dirty="0">
              <a:ea typeface="SimSun" panose="02010600030101010101" pitchFamily="2" charset="-122"/>
            </a:endParaRPr>
          </a:p>
          <a:p>
            <a:pPr>
              <a:lnSpc>
                <a:spcPct val="90000"/>
              </a:lnSpc>
            </a:pPr>
            <a:r>
              <a:rPr lang="en-US" altLang="zh-CN" sz="1800" dirty="0">
                <a:ea typeface="SimSun" panose="02010600030101010101" pitchFamily="2" charset="-122"/>
                <a:hlinkClick r:id="rId6"/>
              </a:rPr>
              <a:t>https://www.mssqltips.com/sqlservertip/3222/big-data-basics--part-5--introduction-to-mapreduce/</a:t>
            </a:r>
            <a:endParaRPr lang="en-US" altLang="zh-CN" sz="1800" dirty="0">
              <a:ea typeface="SimSun" panose="02010600030101010101" pitchFamily="2" charset="-122"/>
            </a:endParaRPr>
          </a:p>
          <a:p>
            <a:pPr>
              <a:lnSpc>
                <a:spcPct val="90000"/>
              </a:lnSpc>
            </a:pPr>
            <a:r>
              <a:rPr lang="en-US" altLang="zh-CN" sz="1800" dirty="0">
                <a:ea typeface="SimSun" panose="02010600030101010101" pitchFamily="2" charset="-122"/>
              </a:rPr>
              <a:t>An Overview of Hadoop and MapReduce : </a:t>
            </a:r>
            <a:r>
              <a:rPr lang="en-US" altLang="zh-CN" sz="1800" dirty="0">
                <a:ea typeface="SimSun" panose="02010600030101010101" pitchFamily="2" charset="-122"/>
                <a:hlinkClick r:id="rId7"/>
              </a:rPr>
              <a:t>https://www.oreilly.com/library/view/programming-hive/9781449326944/ch01.html</a:t>
            </a:r>
            <a:endParaRPr lang="en-US" altLang="zh-CN" sz="1800" dirty="0">
              <a:ea typeface="SimSun" panose="02010600030101010101" pitchFamily="2" charset="-122"/>
            </a:endParaRPr>
          </a:p>
          <a:p>
            <a:pPr>
              <a:lnSpc>
                <a:spcPct val="90000"/>
              </a:lnSpc>
            </a:pPr>
            <a:r>
              <a:rPr lang="en-US" altLang="zh-CN" sz="1800" dirty="0">
                <a:ea typeface="SimSun" panose="02010600030101010101" pitchFamily="2" charset="-122"/>
              </a:rPr>
              <a:t>YARN Federation: </a:t>
            </a:r>
            <a:r>
              <a:rPr lang="en-US" altLang="zh-CN" sz="1800" dirty="0">
                <a:ea typeface="SimSun" panose="02010600030101010101" pitchFamily="2" charset="-122"/>
                <a:hlinkClick r:id="rId8"/>
              </a:rPr>
              <a:t>https://hadoop.apache.org/docs/current/hadoop-yarn/hadoop-yarn-site/Federation.html</a:t>
            </a:r>
            <a:endParaRPr lang="en-US" altLang="zh-CN" sz="1800" dirty="0">
              <a:ea typeface="SimSun" panose="02010600030101010101" pitchFamily="2" charset="-122"/>
            </a:endParaRPr>
          </a:p>
          <a:p>
            <a:pPr marL="0" indent="0">
              <a:lnSpc>
                <a:spcPct val="90000"/>
              </a:lnSpc>
              <a:buNone/>
            </a:pPr>
            <a:endParaRPr lang="en-US" altLang="zh-CN" sz="1800" dirty="0">
              <a:ea typeface="SimSun" panose="02010600030101010101" pitchFamily="2" charset="-122"/>
            </a:endParaRPr>
          </a:p>
          <a:p>
            <a:pPr marL="0" indent="0">
              <a:lnSpc>
                <a:spcPct val="90000"/>
              </a:lnSpc>
              <a:buNone/>
            </a:pPr>
            <a:endParaRPr lang="en-US" altLang="en-US" sz="1800" dirty="0"/>
          </a:p>
        </p:txBody>
      </p:sp>
    </p:spTree>
    <p:extLst>
      <p:ext uri="{BB962C8B-B14F-4D97-AF65-F5344CB8AC3E}">
        <p14:creationId xmlns:p14="http://schemas.microsoft.com/office/powerpoint/2010/main" val="87745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Python MapReduce Packages</a:t>
            </a:r>
          </a:p>
        </p:txBody>
      </p:sp>
      <p:sp>
        <p:nvSpPr>
          <p:cNvPr id="45058" name="Content Placeholder 2">
            <a:extLst>
              <a:ext uri="{FF2B5EF4-FFF2-40B4-BE49-F238E27FC236}">
                <a16:creationId xmlns:a16="http://schemas.microsoft.com/office/drawing/2014/main" id="{21A40F63-1CCA-426C-9698-2250DA744777}"/>
              </a:ext>
            </a:extLst>
          </p:cNvPr>
          <p:cNvSpPr>
            <a:spLocks noGrp="1"/>
          </p:cNvSpPr>
          <p:nvPr>
            <p:ph idx="1"/>
          </p:nvPr>
        </p:nvSpPr>
        <p:spPr/>
        <p:txBody>
          <a:bodyPr>
            <a:normAutofit/>
          </a:bodyPr>
          <a:lstStyle/>
          <a:p>
            <a:pPr>
              <a:lnSpc>
                <a:spcPct val="90000"/>
              </a:lnSpc>
            </a:pPr>
            <a:r>
              <a:rPr lang="en-US" altLang="en-US" sz="1800" dirty="0" err="1"/>
              <a:t>MrJob</a:t>
            </a:r>
            <a:r>
              <a:rPr lang="en-US" altLang="en-US" sz="1800" dirty="0"/>
              <a:t>: </a:t>
            </a:r>
            <a:r>
              <a:rPr lang="en-US" altLang="en-US" sz="1800" dirty="0">
                <a:hlinkClick r:id="rId2"/>
              </a:rPr>
              <a:t>https://mrjob.readthedocs.io/en/latest/</a:t>
            </a:r>
            <a:endParaRPr lang="en-US" altLang="en-US" sz="1800" dirty="0"/>
          </a:p>
          <a:p>
            <a:pPr>
              <a:lnSpc>
                <a:spcPct val="90000"/>
              </a:lnSpc>
            </a:pPr>
            <a:r>
              <a:rPr lang="en-US" altLang="en-US" sz="1800" dirty="0" err="1"/>
              <a:t>Pydoop</a:t>
            </a:r>
            <a:r>
              <a:rPr lang="en-US" altLang="en-US" sz="1800" dirty="0"/>
              <a:t>: </a:t>
            </a:r>
            <a:r>
              <a:rPr lang="en-US" altLang="en-US" sz="1800" dirty="0">
                <a:hlinkClick r:id="rId3"/>
              </a:rPr>
              <a:t>http://crs4.github.io/pydoop/</a:t>
            </a:r>
            <a:endParaRPr lang="en-US" altLang="en-US" sz="1800" dirty="0"/>
          </a:p>
          <a:p>
            <a:pPr>
              <a:lnSpc>
                <a:spcPct val="90000"/>
              </a:lnSpc>
            </a:pPr>
            <a:r>
              <a:rPr lang="en-US" altLang="en-US" sz="1800" dirty="0"/>
              <a:t>And more ... </a:t>
            </a:r>
          </a:p>
        </p:txBody>
      </p:sp>
    </p:spTree>
    <p:extLst>
      <p:ext uri="{BB962C8B-B14F-4D97-AF65-F5344CB8AC3E}">
        <p14:creationId xmlns:p14="http://schemas.microsoft.com/office/powerpoint/2010/main" val="2920467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Using mrjob</a:t>
            </a:r>
          </a:p>
        </p:txBody>
      </p:sp>
      <p:sp>
        <p:nvSpPr>
          <p:cNvPr id="45058" name="Content Placeholder 2">
            <a:extLst>
              <a:ext uri="{FF2B5EF4-FFF2-40B4-BE49-F238E27FC236}">
                <a16:creationId xmlns:a16="http://schemas.microsoft.com/office/drawing/2014/main" id="{21A40F63-1CCA-426C-9698-2250DA744777}"/>
              </a:ext>
            </a:extLst>
          </p:cNvPr>
          <p:cNvSpPr>
            <a:spLocks noGrp="1"/>
          </p:cNvSpPr>
          <p:nvPr>
            <p:ph idx="1"/>
          </p:nvPr>
        </p:nvSpPr>
        <p:spPr/>
        <p:txBody>
          <a:bodyPr>
            <a:normAutofit fontScale="92500" lnSpcReduction="10000"/>
          </a:bodyPr>
          <a:lstStyle/>
          <a:p>
            <a:pPr marL="0" indent="0">
              <a:lnSpc>
                <a:spcPct val="90000"/>
              </a:lnSpc>
              <a:buNone/>
            </a:pPr>
            <a:r>
              <a:rPr lang="en-US" altLang="en-US" sz="2800" b="1" dirty="0"/>
              <a:t>mrjob</a:t>
            </a:r>
            <a:r>
              <a:rPr lang="en-US" altLang="en-US" sz="2800" dirty="0"/>
              <a:t> is a Python package that allows you to write MapReduce jobs in Python and run them on several platforms. It allows:</a:t>
            </a:r>
          </a:p>
          <a:p>
            <a:r>
              <a:rPr lang="en-US" sz="2100" dirty="0"/>
              <a:t>Write multi-step MapReduce jobs in pure Python</a:t>
            </a:r>
          </a:p>
          <a:p>
            <a:r>
              <a:rPr lang="en-US" sz="2100" dirty="0"/>
              <a:t>Test on your local machine</a:t>
            </a:r>
          </a:p>
          <a:p>
            <a:r>
              <a:rPr lang="en-US" sz="2100" dirty="0"/>
              <a:t>Run on a Hadoop cluster</a:t>
            </a:r>
          </a:p>
          <a:p>
            <a:r>
              <a:rPr lang="en-US" sz="2100" dirty="0"/>
              <a:t>Run in the cloud using </a:t>
            </a:r>
            <a:r>
              <a:rPr lang="en-US" sz="2100" dirty="0">
                <a:hlinkClick r:id="rId2"/>
              </a:rPr>
              <a:t>Amazon Elastic MapReduce (EMR)</a:t>
            </a:r>
            <a:endParaRPr lang="en-US" sz="2100" dirty="0"/>
          </a:p>
          <a:p>
            <a:r>
              <a:rPr lang="en-US" sz="2100" dirty="0"/>
              <a:t>Run in the cloud using </a:t>
            </a:r>
            <a:r>
              <a:rPr lang="en-US" sz="2100" dirty="0">
                <a:hlinkClick r:id="rId3"/>
              </a:rPr>
              <a:t>Google Cloud Dataproc (Dataproc)</a:t>
            </a:r>
            <a:endParaRPr lang="en-US" sz="2100" dirty="0"/>
          </a:p>
          <a:p>
            <a:r>
              <a:rPr lang="en-US" sz="2100" dirty="0"/>
              <a:t>Easily run </a:t>
            </a:r>
            <a:r>
              <a:rPr lang="en-US" sz="2100" i="1" dirty="0">
                <a:hlinkClick r:id="rId4"/>
              </a:rPr>
              <a:t>Spark</a:t>
            </a:r>
            <a:r>
              <a:rPr lang="en-US" sz="2100" dirty="0"/>
              <a:t> jobs on EMR or your own Hadoop cluster</a:t>
            </a:r>
          </a:p>
          <a:p>
            <a:endParaRPr lang="en-US" sz="2100" dirty="0"/>
          </a:p>
          <a:p>
            <a:pPr marL="0" indent="0" algn="ctr">
              <a:buNone/>
            </a:pPr>
            <a:r>
              <a:rPr lang="en-US" sz="1400" dirty="0"/>
              <a:t>Source: https://</a:t>
            </a:r>
            <a:r>
              <a:rPr lang="en-US" sz="1400" dirty="0" err="1"/>
              <a:t>mrjob.readthedocs.io</a:t>
            </a:r>
            <a:r>
              <a:rPr lang="en-US" sz="1400" dirty="0"/>
              <a:t>/</a:t>
            </a:r>
            <a:r>
              <a:rPr lang="en-US" sz="1400" dirty="0" err="1"/>
              <a:t>en</a:t>
            </a:r>
            <a:r>
              <a:rPr lang="en-US" sz="1400" dirty="0"/>
              <a:t>/latest/</a:t>
            </a:r>
          </a:p>
          <a:p>
            <a:pPr marL="0" indent="0">
              <a:lnSpc>
                <a:spcPct val="90000"/>
              </a:lnSpc>
              <a:buNone/>
            </a:pPr>
            <a:endParaRPr lang="en-US" altLang="en-US" sz="1800" dirty="0"/>
          </a:p>
        </p:txBody>
      </p:sp>
    </p:spTree>
    <p:extLst>
      <p:ext uri="{BB962C8B-B14F-4D97-AF65-F5344CB8AC3E}">
        <p14:creationId xmlns:p14="http://schemas.microsoft.com/office/powerpoint/2010/main" val="79448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Using mrjob</a:t>
            </a:r>
          </a:p>
        </p:txBody>
      </p:sp>
      <p:sp>
        <p:nvSpPr>
          <p:cNvPr id="45058" name="Content Placeholder 2">
            <a:extLst>
              <a:ext uri="{FF2B5EF4-FFF2-40B4-BE49-F238E27FC236}">
                <a16:creationId xmlns:a16="http://schemas.microsoft.com/office/drawing/2014/main" id="{21A40F63-1CCA-426C-9698-2250DA744777}"/>
              </a:ext>
            </a:extLst>
          </p:cNvPr>
          <p:cNvSpPr>
            <a:spLocks noGrp="1"/>
          </p:cNvSpPr>
          <p:nvPr>
            <p:ph idx="1"/>
          </p:nvPr>
        </p:nvSpPr>
        <p:spPr/>
        <p:txBody>
          <a:bodyPr>
            <a:normAutofit/>
          </a:bodyPr>
          <a:lstStyle/>
          <a:p>
            <a:pPr>
              <a:lnSpc>
                <a:spcPct val="90000"/>
              </a:lnSpc>
            </a:pPr>
            <a:r>
              <a:rPr lang="en-US" altLang="en-US" sz="1800" dirty="0"/>
              <a:t>Create a Python class that inherits from </a:t>
            </a:r>
            <a:r>
              <a:rPr lang="en-US" altLang="en-US" sz="1800" dirty="0" err="1"/>
              <a:t>MRJob</a:t>
            </a:r>
            <a:r>
              <a:rPr lang="en-US" altLang="en-US" sz="1800" dirty="0"/>
              <a:t>.</a:t>
            </a:r>
          </a:p>
          <a:p>
            <a:pPr>
              <a:lnSpc>
                <a:spcPct val="90000"/>
              </a:lnSpc>
            </a:pPr>
            <a:r>
              <a:rPr lang="en-US" altLang="en-US" sz="1800" dirty="0"/>
              <a:t>The new class contains methods that define the steps (map/reduce) of the MapReduce job</a:t>
            </a:r>
          </a:p>
          <a:p>
            <a:pPr>
              <a:lnSpc>
                <a:spcPct val="90000"/>
              </a:lnSpc>
            </a:pPr>
            <a:r>
              <a:rPr lang="en-US" altLang="en-US" sz="1800" dirty="0"/>
              <a:t>Mapper method</a:t>
            </a:r>
          </a:p>
          <a:p>
            <a:pPr lvl="1">
              <a:lnSpc>
                <a:spcPct val="90000"/>
              </a:lnSpc>
            </a:pPr>
            <a:r>
              <a:rPr lang="en-US" altLang="en-US" sz="1400" dirty="0"/>
              <a:t>mapper()</a:t>
            </a:r>
          </a:p>
          <a:p>
            <a:pPr lvl="1">
              <a:lnSpc>
                <a:spcPct val="90000"/>
              </a:lnSpc>
            </a:pPr>
            <a:r>
              <a:rPr lang="en-US" altLang="en-US" sz="1400" dirty="0"/>
              <a:t>Takes a key and a value as parameters</a:t>
            </a:r>
          </a:p>
          <a:p>
            <a:pPr lvl="1">
              <a:lnSpc>
                <a:spcPct val="90000"/>
              </a:lnSpc>
            </a:pPr>
            <a:r>
              <a:rPr lang="en-US" altLang="en-US" sz="1400" dirty="0"/>
              <a:t>Yields many key-value pairs</a:t>
            </a:r>
          </a:p>
          <a:p>
            <a:pPr>
              <a:lnSpc>
                <a:spcPct val="90000"/>
              </a:lnSpc>
            </a:pPr>
            <a:r>
              <a:rPr lang="en-US" altLang="en-US" sz="1800" dirty="0"/>
              <a:t>Reducer method</a:t>
            </a:r>
          </a:p>
          <a:p>
            <a:pPr lvl="1">
              <a:lnSpc>
                <a:spcPct val="90000"/>
              </a:lnSpc>
            </a:pPr>
            <a:r>
              <a:rPr lang="en-US" altLang="en-US" sz="1400" dirty="0"/>
              <a:t>reducer ()</a:t>
            </a:r>
          </a:p>
          <a:p>
            <a:pPr lvl="1">
              <a:lnSpc>
                <a:spcPct val="90000"/>
              </a:lnSpc>
            </a:pPr>
            <a:r>
              <a:rPr lang="en-US" altLang="en-US" sz="1400" dirty="0"/>
              <a:t>Takes a key and an iterator of values</a:t>
            </a:r>
          </a:p>
          <a:p>
            <a:pPr lvl="1">
              <a:lnSpc>
                <a:spcPct val="90000"/>
              </a:lnSpc>
            </a:pPr>
            <a:r>
              <a:rPr lang="en-US" altLang="en-US" sz="1400" dirty="0"/>
              <a:t>Yields many key-value pairs</a:t>
            </a:r>
          </a:p>
          <a:p>
            <a:pPr lvl="1">
              <a:lnSpc>
                <a:spcPct val="90000"/>
              </a:lnSpc>
            </a:pPr>
            <a:endParaRPr lang="en-US" altLang="en-US" sz="1400" dirty="0"/>
          </a:p>
          <a:p>
            <a:pPr lvl="1">
              <a:lnSpc>
                <a:spcPct val="90000"/>
              </a:lnSpc>
            </a:pPr>
            <a:endParaRPr lang="en-US" altLang="en-US" sz="1400" dirty="0"/>
          </a:p>
        </p:txBody>
      </p:sp>
    </p:spTree>
    <p:extLst>
      <p:ext uri="{BB962C8B-B14F-4D97-AF65-F5344CB8AC3E}">
        <p14:creationId xmlns:p14="http://schemas.microsoft.com/office/powerpoint/2010/main" val="310159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MapReduce Definition 1</a:t>
            </a:r>
          </a:p>
        </p:txBody>
      </p:sp>
      <p:sp>
        <p:nvSpPr>
          <p:cNvPr id="44034" name="Content Placeholder 2">
            <a:extLst>
              <a:ext uri="{FF2B5EF4-FFF2-40B4-BE49-F238E27FC236}">
                <a16:creationId xmlns:a16="http://schemas.microsoft.com/office/drawing/2014/main" id="{DB61D0D7-C69F-47E2-8EDC-162AE2623D66}"/>
              </a:ext>
            </a:extLst>
          </p:cNvPr>
          <p:cNvSpPr>
            <a:spLocks noGrp="1"/>
          </p:cNvSpPr>
          <p:nvPr>
            <p:ph idx="1"/>
          </p:nvPr>
        </p:nvSpPr>
        <p:spPr>
          <a:xfrm>
            <a:off x="457200" y="2030413"/>
            <a:ext cx="8229600" cy="3673475"/>
          </a:xfrm>
        </p:spPr>
        <p:txBody>
          <a:bodyPr>
            <a:normAutofit/>
          </a:bodyPr>
          <a:lstStyle/>
          <a:p>
            <a:pPr marL="0" indent="0">
              <a:buNone/>
            </a:pPr>
            <a:r>
              <a:rPr lang="en-US" dirty="0"/>
              <a:t>“Hadoop MapReduce is a software framework for easily writing applications which process </a:t>
            </a:r>
            <a:r>
              <a:rPr lang="en-US" dirty="0">
                <a:solidFill>
                  <a:schemeClr val="accent6">
                    <a:lumMod val="75000"/>
                  </a:schemeClr>
                </a:solidFill>
              </a:rPr>
              <a:t>vast amounts of data</a:t>
            </a:r>
            <a:r>
              <a:rPr lang="en-US" dirty="0">
                <a:solidFill>
                  <a:srgbClr val="FF0000"/>
                </a:solidFill>
              </a:rPr>
              <a:t> </a:t>
            </a:r>
            <a:r>
              <a:rPr lang="en-US" dirty="0"/>
              <a:t>(multi-terabyte data-sets) </a:t>
            </a:r>
            <a:r>
              <a:rPr lang="en-US" dirty="0">
                <a:solidFill>
                  <a:schemeClr val="accent6">
                    <a:lumMod val="75000"/>
                  </a:schemeClr>
                </a:solidFill>
              </a:rPr>
              <a:t>in-parallel </a:t>
            </a:r>
            <a:r>
              <a:rPr lang="en-US" dirty="0"/>
              <a:t>on large clusters (thousands of nodes) of commodity hardware in a </a:t>
            </a:r>
            <a:r>
              <a:rPr lang="en-US" dirty="0">
                <a:solidFill>
                  <a:schemeClr val="accent6">
                    <a:lumMod val="75000"/>
                  </a:schemeClr>
                </a:solidFill>
              </a:rPr>
              <a:t>reliable, fault-tolerant manner</a:t>
            </a:r>
            <a:r>
              <a:rPr lang="en-US" dirty="0"/>
              <a:t>.”</a:t>
            </a:r>
          </a:p>
          <a:p>
            <a:pPr marL="0" indent="0" algn="ctr">
              <a:buNone/>
            </a:pPr>
            <a:r>
              <a:rPr lang="en-US" altLang="en-US" sz="1300" dirty="0">
                <a:hlinkClick r:id="rId2"/>
              </a:rPr>
              <a:t>Source: https://hadoop.apache.org/docs/current/hadoop-mapreduce-client/hadoop-mapreduce-client-core/MapReduceTutorial.html</a:t>
            </a:r>
            <a:endParaRPr lang="en-US" altLang="en-US" sz="1300" dirty="0"/>
          </a:p>
          <a:p>
            <a:pPr marL="0" indent="0">
              <a:buNone/>
            </a:pPr>
            <a:endParaRPr lang="en-US" altLang="en-US" sz="1300" dirty="0"/>
          </a:p>
        </p:txBody>
      </p:sp>
      <p:pic>
        <p:nvPicPr>
          <p:cNvPr id="2" name="Picture 1">
            <a:extLst>
              <a:ext uri="{FF2B5EF4-FFF2-40B4-BE49-F238E27FC236}">
                <a16:creationId xmlns:a16="http://schemas.microsoft.com/office/drawing/2014/main" id="{42189DB0-42E2-594A-87BD-9B95E3E8952C}"/>
              </a:ext>
            </a:extLst>
          </p:cNvPr>
          <p:cNvPicPr>
            <a:picLocks noChangeAspect="1"/>
          </p:cNvPicPr>
          <p:nvPr/>
        </p:nvPicPr>
        <p:blipFill>
          <a:blip r:embed="rId3"/>
          <a:stretch>
            <a:fillRect/>
          </a:stretch>
        </p:blipFill>
        <p:spPr>
          <a:xfrm>
            <a:off x="5409106" y="4997614"/>
            <a:ext cx="3517900" cy="2171700"/>
          </a:xfrm>
          <a:prstGeom prst="rect">
            <a:avLst/>
          </a:prstGeom>
        </p:spPr>
      </p:pic>
    </p:spTree>
    <p:extLst>
      <p:ext uri="{BB962C8B-B14F-4D97-AF65-F5344CB8AC3E}">
        <p14:creationId xmlns:p14="http://schemas.microsoft.com/office/powerpoint/2010/main" val="1295748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MapReduce Exercise</a:t>
            </a:r>
          </a:p>
        </p:txBody>
      </p:sp>
      <p:sp>
        <p:nvSpPr>
          <p:cNvPr id="2" name="Rectangle 1">
            <a:extLst>
              <a:ext uri="{FF2B5EF4-FFF2-40B4-BE49-F238E27FC236}">
                <a16:creationId xmlns:a16="http://schemas.microsoft.com/office/drawing/2014/main" id="{3FDFDDEF-D463-3A46-A4E1-36B0A319117C}"/>
              </a:ext>
            </a:extLst>
          </p:cNvPr>
          <p:cNvSpPr/>
          <p:nvPr/>
        </p:nvSpPr>
        <p:spPr>
          <a:xfrm>
            <a:off x="2211185" y="3025082"/>
            <a:ext cx="8736676" cy="3539430"/>
          </a:xfrm>
          <a:prstGeom prst="rect">
            <a:avLst/>
          </a:prstGeom>
        </p:spPr>
        <p:txBody>
          <a:bodyPr wrap="square">
            <a:spAutoFit/>
          </a:bodyPr>
          <a:lstStyle/>
          <a:p>
            <a:r>
              <a:rPr lang="en-US" sz="1400" dirty="0">
                <a:solidFill>
                  <a:srgbClr val="AF00DB"/>
                </a:solidFill>
                <a:latin typeface="Courier New" panose="02070309020205020404" pitchFamily="49" charset="0"/>
              </a:rPr>
              <a:t>from</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mrjob.job</a:t>
            </a:r>
            <a:r>
              <a:rPr lang="en-US" sz="1400" dirty="0">
                <a:solidFill>
                  <a:srgbClr val="000000"/>
                </a:solidFill>
                <a:latin typeface="Courier New" panose="02070309020205020404" pitchFamily="49" charset="0"/>
              </a:rPr>
              <a:t> </a:t>
            </a:r>
            <a:r>
              <a:rPr lang="en-US" sz="1400" dirty="0">
                <a:solidFill>
                  <a:srgbClr val="AF00DB"/>
                </a:solidFill>
                <a:latin typeface="Courier New" panose="02070309020205020404" pitchFamily="49" charset="0"/>
              </a:rPr>
              <a:t>import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MRJob</a:t>
            </a:r>
            <a:endParaRPr lang="en-US" sz="1400" dirty="0">
              <a:solidFill>
                <a:srgbClr val="000000"/>
              </a:solidFill>
              <a:latin typeface="Courier New" panose="02070309020205020404" pitchFamily="49" charset="0"/>
            </a:endParaRPr>
          </a:p>
          <a:p>
            <a:r>
              <a:rPr lang="en-US" sz="1400" dirty="0">
                <a:solidFill>
                  <a:srgbClr val="AF00DB"/>
                </a:solidFill>
                <a:latin typeface="Courier New" panose="02070309020205020404" pitchFamily="49" charset="0"/>
              </a:rPr>
              <a:t>import</a:t>
            </a:r>
            <a:r>
              <a:rPr lang="en-US" sz="1400" dirty="0">
                <a:solidFill>
                  <a:srgbClr val="000000"/>
                </a:solidFill>
                <a:latin typeface="Courier New" panose="02070309020205020404" pitchFamily="49" charset="0"/>
              </a:rPr>
              <a:t> re</a:t>
            </a:r>
          </a:p>
          <a:p>
            <a:br>
              <a:rPr lang="en-US" sz="1400" dirty="0">
                <a:solidFill>
                  <a:srgbClr val="000000"/>
                </a:solidFill>
                <a:latin typeface="Courier New" panose="02070309020205020404" pitchFamily="49" charset="0"/>
              </a:rPr>
            </a:br>
            <a:r>
              <a:rPr lang="en-US" sz="1400" dirty="0">
                <a:solidFill>
                  <a:srgbClr val="000000"/>
                </a:solidFill>
                <a:latin typeface="Courier New" panose="02070309020205020404" pitchFamily="49" charset="0"/>
              </a:rPr>
              <a:t>WORD_RE = </a:t>
            </a:r>
            <a:r>
              <a:rPr lang="en-US" sz="1400" dirty="0" err="1">
                <a:solidFill>
                  <a:srgbClr val="000000"/>
                </a:solidFill>
                <a:latin typeface="Courier New" panose="02070309020205020404" pitchFamily="49" charset="0"/>
              </a:rPr>
              <a:t>re.</a:t>
            </a:r>
            <a:r>
              <a:rPr lang="en-US" sz="1400" dirty="0" err="1">
                <a:solidFill>
                  <a:srgbClr val="795E26"/>
                </a:solidFill>
                <a:latin typeface="Courier New" panose="02070309020205020404" pitchFamily="49" charset="0"/>
              </a:rPr>
              <a:t>compile</a:t>
            </a:r>
            <a:r>
              <a:rPr lang="en-US" sz="1400" dirty="0">
                <a:solidFill>
                  <a:srgbClr val="000000"/>
                </a:solidFill>
                <a:latin typeface="Courier New" panose="02070309020205020404" pitchFamily="49" charset="0"/>
              </a:rPr>
              <a:t>(r</a:t>
            </a:r>
            <a:r>
              <a:rPr lang="en-US" sz="1400" dirty="0">
                <a:solidFill>
                  <a:srgbClr val="A31515"/>
                </a:solidFill>
                <a:latin typeface="Courier New" panose="02070309020205020404" pitchFamily="49" charset="0"/>
              </a:rPr>
              <a:t>"[\w']+"</a:t>
            </a:r>
            <a:r>
              <a:rPr lang="en-US" sz="1400" dirty="0">
                <a:solidFill>
                  <a:srgbClr val="000000"/>
                </a:solidFill>
                <a:latin typeface="Courier New" panose="02070309020205020404" pitchFamily="49" charset="0"/>
              </a:rPr>
              <a:t>)</a:t>
            </a:r>
          </a:p>
          <a:p>
            <a:br>
              <a:rPr lang="en-US" sz="1400" dirty="0">
                <a:solidFill>
                  <a:srgbClr val="000000"/>
                </a:solidFill>
                <a:latin typeface="Courier New" panose="02070309020205020404" pitchFamily="49" charset="0"/>
              </a:rPr>
            </a:br>
            <a:br>
              <a:rPr lang="en-US" sz="1400" dirty="0">
                <a:solidFill>
                  <a:srgbClr val="000000"/>
                </a:solidFill>
                <a:latin typeface="Courier New" panose="02070309020205020404" pitchFamily="49" charset="0"/>
              </a:rPr>
            </a:br>
            <a:r>
              <a:rPr lang="en-US" sz="1400" dirty="0">
                <a:solidFill>
                  <a:srgbClr val="0000FF"/>
                </a:solidFill>
                <a:latin typeface="Courier New" panose="02070309020205020404" pitchFamily="49" charset="0"/>
              </a:rPr>
              <a:t>class</a:t>
            </a:r>
            <a:r>
              <a:rPr lang="en-US" sz="1400" dirty="0">
                <a:solidFill>
                  <a:srgbClr val="000000"/>
                </a:solidFill>
                <a:latin typeface="Courier New" panose="02070309020205020404" pitchFamily="49" charset="0"/>
              </a:rPr>
              <a:t> </a:t>
            </a:r>
            <a:r>
              <a:rPr lang="en-US" sz="1400" dirty="0" err="1">
                <a:solidFill>
                  <a:srgbClr val="267F99"/>
                </a:solidFill>
                <a:latin typeface="Courier New" panose="02070309020205020404" pitchFamily="49" charset="0"/>
              </a:rPr>
              <a:t>MRWordFreqCount</a:t>
            </a:r>
            <a:r>
              <a:rPr lang="en-US" sz="1400" dirty="0">
                <a:solidFill>
                  <a:srgbClr val="000000"/>
                </a:solidFill>
                <a:latin typeface="Courier New" panose="02070309020205020404" pitchFamily="49" charset="0"/>
              </a:rPr>
              <a:t>(</a:t>
            </a:r>
            <a:r>
              <a:rPr lang="en-US" sz="1400" dirty="0" err="1">
                <a:solidFill>
                  <a:srgbClr val="267F99"/>
                </a:solidFill>
                <a:latin typeface="Courier New" panose="02070309020205020404" pitchFamily="49" charset="0"/>
              </a:rPr>
              <a:t>MRJob</a:t>
            </a:r>
            <a:r>
              <a:rPr lang="en-US" sz="1400" dirty="0">
                <a:solidFill>
                  <a:srgbClr val="000000"/>
                </a:solidFill>
                <a:latin typeface="Courier New" panose="02070309020205020404" pitchFamily="49" charset="0"/>
              </a:rPr>
              <a:t>):</a:t>
            </a:r>
          </a:p>
          <a:p>
            <a:pPr lvl="1"/>
            <a:br>
              <a:rPr lang="en-US" sz="1400" dirty="0">
                <a:solidFill>
                  <a:srgbClr val="000000"/>
                </a:solidFill>
                <a:latin typeface="Courier New" panose="02070309020205020404" pitchFamily="49" charset="0"/>
              </a:rPr>
            </a:br>
            <a:r>
              <a:rPr lang="en-US" sz="1400" dirty="0">
                <a:solidFill>
                  <a:srgbClr val="0000FF"/>
                </a:solidFill>
                <a:latin typeface="Courier New" panose="02070309020205020404" pitchFamily="49" charset="0"/>
              </a:rPr>
              <a:t>def</a:t>
            </a:r>
            <a:r>
              <a:rPr lang="en-US" sz="1400" dirty="0">
                <a:solidFill>
                  <a:srgbClr val="000000"/>
                </a:solidFill>
                <a:latin typeface="Courier New" panose="02070309020205020404" pitchFamily="49" charset="0"/>
              </a:rPr>
              <a:t> </a:t>
            </a:r>
            <a:r>
              <a:rPr lang="en-US" sz="1400" dirty="0">
                <a:solidFill>
                  <a:srgbClr val="795E26"/>
                </a:solidFill>
                <a:latin typeface="Courier New" panose="02070309020205020404" pitchFamily="49" charset="0"/>
              </a:rPr>
              <a:t>mapper</a:t>
            </a:r>
            <a:r>
              <a:rPr lang="en-US" sz="1400" dirty="0">
                <a:solidFill>
                  <a:srgbClr val="000000"/>
                </a:solidFill>
                <a:latin typeface="Courier New" panose="02070309020205020404" pitchFamily="49" charset="0"/>
              </a:rPr>
              <a:t>(</a:t>
            </a:r>
            <a:r>
              <a:rPr lang="en-US" sz="1400" dirty="0">
                <a:solidFill>
                  <a:srgbClr val="001080"/>
                </a:solidFill>
                <a:latin typeface="Courier New" panose="02070309020205020404" pitchFamily="49" charset="0"/>
              </a:rPr>
              <a:t>self</a:t>
            </a:r>
            <a:r>
              <a:rPr lang="en-US" sz="1400" dirty="0">
                <a:solidFill>
                  <a:srgbClr val="000000"/>
                </a:solidFill>
                <a:latin typeface="Courier New" panose="02070309020205020404" pitchFamily="49" charset="0"/>
              </a:rPr>
              <a:t>, _, </a:t>
            </a:r>
            <a:r>
              <a:rPr lang="en-US" sz="1400" dirty="0">
                <a:solidFill>
                  <a:srgbClr val="001080"/>
                </a:solidFill>
                <a:latin typeface="Courier New" panose="02070309020205020404" pitchFamily="49" charset="0"/>
              </a:rPr>
              <a:t>line</a:t>
            </a:r>
            <a:r>
              <a:rPr lang="en-US" sz="1400" dirty="0">
                <a:solidFill>
                  <a:srgbClr val="000000"/>
                </a:solidFill>
                <a:latin typeface="Courier New" panose="02070309020205020404" pitchFamily="49" charset="0"/>
              </a:rPr>
              <a:t>):</a:t>
            </a:r>
          </a:p>
          <a:p>
            <a:pPr lvl="1"/>
            <a:r>
              <a:rPr lang="en-US" sz="1400" dirty="0">
                <a:solidFill>
                  <a:srgbClr val="000000"/>
                </a:solidFill>
                <a:latin typeface="Courier New" panose="02070309020205020404" pitchFamily="49" charset="0"/>
              </a:rPr>
              <a:t># Mapper definition here</a:t>
            </a:r>
          </a:p>
          <a:p>
            <a:pPr lvl="1"/>
            <a:br>
              <a:rPr lang="en-US" sz="1400" dirty="0">
                <a:solidFill>
                  <a:srgbClr val="000000"/>
                </a:solidFill>
                <a:latin typeface="Courier New" panose="02070309020205020404" pitchFamily="49" charset="0"/>
              </a:rPr>
            </a:br>
            <a:r>
              <a:rPr lang="en-US" sz="1400" dirty="0">
                <a:solidFill>
                  <a:srgbClr val="0000FF"/>
                </a:solidFill>
                <a:latin typeface="Courier New" panose="02070309020205020404" pitchFamily="49" charset="0"/>
              </a:rPr>
              <a:t>def</a:t>
            </a:r>
            <a:r>
              <a:rPr lang="en-US" sz="1400" dirty="0">
                <a:solidFill>
                  <a:srgbClr val="000000"/>
                </a:solidFill>
                <a:latin typeface="Courier New" panose="02070309020205020404" pitchFamily="49" charset="0"/>
              </a:rPr>
              <a:t> </a:t>
            </a:r>
            <a:r>
              <a:rPr lang="en-US" sz="1400" dirty="0">
                <a:solidFill>
                  <a:srgbClr val="795E26"/>
                </a:solidFill>
                <a:latin typeface="Courier New" panose="02070309020205020404" pitchFamily="49" charset="0"/>
              </a:rPr>
              <a:t>reducer</a:t>
            </a:r>
            <a:r>
              <a:rPr lang="en-US" sz="1400" dirty="0">
                <a:solidFill>
                  <a:srgbClr val="000000"/>
                </a:solidFill>
                <a:latin typeface="Courier New" panose="02070309020205020404" pitchFamily="49" charset="0"/>
              </a:rPr>
              <a:t>(</a:t>
            </a:r>
            <a:r>
              <a:rPr lang="en-US" sz="1400" dirty="0">
                <a:solidFill>
                  <a:srgbClr val="001080"/>
                </a:solidFill>
                <a:latin typeface="Courier New" panose="02070309020205020404" pitchFamily="49" charset="0"/>
              </a:rPr>
              <a:t>self</a:t>
            </a:r>
            <a:r>
              <a:rPr lang="en-US" sz="1400" dirty="0">
                <a:solidFill>
                  <a:srgbClr val="000000"/>
                </a:solidFill>
                <a:latin typeface="Courier New" panose="02070309020205020404" pitchFamily="49" charset="0"/>
              </a:rPr>
              <a:t>, </a:t>
            </a:r>
            <a:r>
              <a:rPr lang="en-US" sz="1400" dirty="0">
                <a:solidFill>
                  <a:srgbClr val="001080"/>
                </a:solidFill>
                <a:latin typeface="Courier New" panose="02070309020205020404" pitchFamily="49" charset="0"/>
              </a:rPr>
              <a:t>word</a:t>
            </a:r>
            <a:r>
              <a:rPr lang="en-US" sz="1400" dirty="0">
                <a:solidFill>
                  <a:srgbClr val="000000"/>
                </a:solidFill>
                <a:latin typeface="Courier New" panose="02070309020205020404" pitchFamily="49" charset="0"/>
              </a:rPr>
              <a:t>, </a:t>
            </a:r>
            <a:r>
              <a:rPr lang="en-US" sz="1400" dirty="0">
                <a:solidFill>
                  <a:srgbClr val="001080"/>
                </a:solidFill>
                <a:latin typeface="Courier New" panose="02070309020205020404" pitchFamily="49" charset="0"/>
              </a:rPr>
              <a:t>counts</a:t>
            </a:r>
            <a:r>
              <a:rPr lang="en-US" sz="1400" dirty="0">
                <a:solidFill>
                  <a:srgbClr val="000000"/>
                </a:solidFill>
                <a:latin typeface="Courier New" panose="02070309020205020404" pitchFamily="49" charset="0"/>
              </a:rPr>
              <a:t>):</a:t>
            </a:r>
            <a:br>
              <a:rPr lang="en-US" sz="1400" dirty="0">
                <a:solidFill>
                  <a:srgbClr val="000000"/>
                </a:solidFill>
                <a:latin typeface="Courier New" panose="02070309020205020404" pitchFamily="49" charset="0"/>
              </a:rPr>
            </a:br>
            <a:r>
              <a:rPr lang="en-US" sz="1400" dirty="0">
                <a:solidFill>
                  <a:srgbClr val="000000"/>
                </a:solidFill>
                <a:latin typeface="Courier New" panose="02070309020205020404" pitchFamily="49" charset="0"/>
              </a:rPr>
              <a:t># Reducer definition here</a:t>
            </a:r>
          </a:p>
          <a:p>
            <a:pPr lvl="1"/>
            <a:endParaRPr lang="en-US" sz="1400" dirty="0">
              <a:solidFill>
                <a:srgbClr val="000000"/>
              </a:solidFill>
              <a:latin typeface="Courier New" panose="02070309020205020404" pitchFamily="49" charset="0"/>
            </a:endParaRPr>
          </a:p>
          <a:p>
            <a:pPr lvl="1"/>
            <a:r>
              <a:rPr lang="en-US" sz="1400" dirty="0">
                <a:solidFill>
                  <a:srgbClr val="AF00DB"/>
                </a:solidFill>
                <a:latin typeface="Courier New" panose="02070309020205020404" pitchFamily="49" charset="0"/>
              </a:rPr>
              <a:t>if</a:t>
            </a:r>
            <a:r>
              <a:rPr lang="en-US" sz="1400" dirty="0">
                <a:solidFill>
                  <a:srgbClr val="000000"/>
                </a:solidFill>
                <a:latin typeface="Courier New" panose="02070309020205020404" pitchFamily="49" charset="0"/>
              </a:rPr>
              <a:t> __name__ == </a:t>
            </a:r>
            <a:r>
              <a:rPr lang="en-US" sz="1400" dirty="0">
                <a:solidFill>
                  <a:srgbClr val="A31515"/>
                </a:solidFill>
                <a:latin typeface="Courier New" panose="02070309020205020404" pitchFamily="49" charset="0"/>
              </a:rPr>
              <a:t>'__main__'</a:t>
            </a:r>
            <a:r>
              <a:rPr lang="en-US" sz="1400" dirty="0">
                <a:solidFill>
                  <a:srgbClr val="000000"/>
                </a:solidFill>
                <a:latin typeface="Courier New" panose="02070309020205020404" pitchFamily="49" charset="0"/>
              </a:rPr>
              <a:t>:</a:t>
            </a:r>
          </a:p>
          <a:p>
            <a:r>
              <a:rPr lang="en-US" sz="1400" dirty="0" err="1">
                <a:solidFill>
                  <a:srgbClr val="000000"/>
                </a:solidFill>
                <a:latin typeface="Courier New" panose="02070309020205020404" pitchFamily="49" charset="0"/>
              </a:rPr>
              <a:t>MRWordFreqCount.run</a:t>
            </a:r>
            <a:r>
              <a:rPr lang="en-US" sz="1400" dirty="0">
                <a:solidFill>
                  <a:srgbClr val="000000"/>
                </a:solidFill>
                <a:latin typeface="Courier New" panose="02070309020205020404" pitchFamily="49" charset="0"/>
              </a:rPr>
              <a:t>()</a:t>
            </a:r>
            <a:endParaRPr lang="en-US" sz="1400" b="0" dirty="0">
              <a:solidFill>
                <a:srgbClr val="000000"/>
              </a:solidFill>
              <a:effectLst/>
              <a:latin typeface="Courier New" panose="02070309020205020404" pitchFamily="49" charset="0"/>
            </a:endParaRPr>
          </a:p>
        </p:txBody>
      </p:sp>
      <p:sp>
        <p:nvSpPr>
          <p:cNvPr id="3" name="TextBox 2">
            <a:extLst>
              <a:ext uri="{FF2B5EF4-FFF2-40B4-BE49-F238E27FC236}">
                <a16:creationId xmlns:a16="http://schemas.microsoft.com/office/drawing/2014/main" id="{814B5324-E5F8-B847-8BE7-360100F089D8}"/>
              </a:ext>
            </a:extLst>
          </p:cNvPr>
          <p:cNvSpPr txBox="1"/>
          <p:nvPr/>
        </p:nvSpPr>
        <p:spPr>
          <a:xfrm>
            <a:off x="1438102" y="2177184"/>
            <a:ext cx="6949440" cy="646331"/>
          </a:xfrm>
          <a:prstGeom prst="rect">
            <a:avLst/>
          </a:prstGeom>
          <a:noFill/>
        </p:spPr>
        <p:txBody>
          <a:bodyPr wrap="square" rtlCol="0">
            <a:spAutoFit/>
          </a:bodyPr>
          <a:lstStyle/>
          <a:p>
            <a:r>
              <a:rPr lang="en-US" dirty="0"/>
              <a:t>Write a MapReduce job that prints the number of occurrences of each word within a body of text</a:t>
            </a:r>
          </a:p>
        </p:txBody>
      </p:sp>
    </p:spTree>
    <p:extLst>
      <p:ext uri="{BB962C8B-B14F-4D97-AF65-F5344CB8AC3E}">
        <p14:creationId xmlns:p14="http://schemas.microsoft.com/office/powerpoint/2010/main" val="2459839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a:xfrm>
            <a:off x="488731" y="2956144"/>
            <a:ext cx="8229600" cy="1143000"/>
          </a:xfrm>
        </p:spPr>
        <p:txBody>
          <a:bodyPr/>
          <a:lstStyle/>
          <a:p>
            <a:r>
              <a:rPr lang="en-US" altLang="en-US" dirty="0"/>
              <a:t>Q: Who invented MapReduce?</a:t>
            </a:r>
          </a:p>
        </p:txBody>
      </p:sp>
    </p:spTree>
    <p:extLst>
      <p:ext uri="{BB962C8B-B14F-4D97-AF65-F5344CB8AC3E}">
        <p14:creationId xmlns:p14="http://schemas.microsoft.com/office/powerpoint/2010/main" val="3852914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a:xfrm>
            <a:off x="488731" y="2956144"/>
            <a:ext cx="8229600" cy="1143000"/>
          </a:xfrm>
        </p:spPr>
        <p:txBody>
          <a:bodyPr/>
          <a:lstStyle/>
          <a:p>
            <a:r>
              <a:rPr lang="en-US" altLang="en-US" sz="4800" dirty="0"/>
              <a:t>A: </a:t>
            </a:r>
            <a:r>
              <a:rPr lang="en-US" altLang="en-US" sz="2400" dirty="0">
                <a:hlinkClick r:id="rId2"/>
              </a:rPr>
              <a:t>https://</a:t>
            </a:r>
            <a:r>
              <a:rPr lang="en-US" altLang="en-US" sz="2400" dirty="0" err="1">
                <a:hlinkClick r:id="rId2"/>
              </a:rPr>
              <a:t>www.fiware.org</a:t>
            </a:r>
            <a:r>
              <a:rPr lang="en-US" altLang="en-US" sz="2400" dirty="0">
                <a:hlinkClick r:id="rId2"/>
              </a:rPr>
              <a:t>/2014/05/30/</a:t>
            </a:r>
            <a:r>
              <a:rPr lang="en-US" altLang="en-US" sz="2400" dirty="0" err="1">
                <a:hlinkClick r:id="rId2"/>
              </a:rPr>
              <a:t>mapreduce</a:t>
            </a:r>
            <a:r>
              <a:rPr lang="en-US" altLang="en-US" sz="2400" dirty="0">
                <a:hlinkClick r:id="rId2"/>
              </a:rPr>
              <a:t>-was-really-invented-by-</a:t>
            </a:r>
            <a:r>
              <a:rPr lang="en-US" altLang="en-US" sz="2400" dirty="0" err="1">
                <a:hlinkClick r:id="rId2"/>
              </a:rPr>
              <a:t>julius</a:t>
            </a:r>
            <a:r>
              <a:rPr lang="en-US" altLang="en-US" sz="2400" dirty="0">
                <a:hlinkClick r:id="rId2"/>
              </a:rPr>
              <a:t>-</a:t>
            </a:r>
            <a:r>
              <a:rPr lang="en-US" altLang="en-US" sz="2400" dirty="0" err="1">
                <a:hlinkClick r:id="rId2"/>
              </a:rPr>
              <a:t>caesar</a:t>
            </a:r>
            <a:r>
              <a:rPr lang="en-US" altLang="en-US" sz="2400" dirty="0">
                <a:hlinkClick r:id="rId2"/>
              </a:rPr>
              <a:t>/</a:t>
            </a:r>
            <a:endParaRPr lang="en-US" altLang="en-US" sz="2400" dirty="0"/>
          </a:p>
        </p:txBody>
      </p:sp>
      <p:pic>
        <p:nvPicPr>
          <p:cNvPr id="2" name="Picture 1">
            <a:extLst>
              <a:ext uri="{FF2B5EF4-FFF2-40B4-BE49-F238E27FC236}">
                <a16:creationId xmlns:a16="http://schemas.microsoft.com/office/drawing/2014/main" id="{52D617C5-3689-C546-87F5-0B3970D77208}"/>
              </a:ext>
            </a:extLst>
          </p:cNvPr>
          <p:cNvPicPr>
            <a:picLocks noChangeAspect="1"/>
          </p:cNvPicPr>
          <p:nvPr/>
        </p:nvPicPr>
        <p:blipFill>
          <a:blip r:embed="rId3"/>
          <a:stretch>
            <a:fillRect/>
          </a:stretch>
        </p:blipFill>
        <p:spPr>
          <a:xfrm>
            <a:off x="2857281" y="4099144"/>
            <a:ext cx="3492500" cy="2324100"/>
          </a:xfrm>
          <a:prstGeom prst="rect">
            <a:avLst/>
          </a:prstGeom>
        </p:spPr>
      </p:pic>
      <p:sp>
        <p:nvSpPr>
          <p:cNvPr id="4" name="Title 1">
            <a:extLst>
              <a:ext uri="{FF2B5EF4-FFF2-40B4-BE49-F238E27FC236}">
                <a16:creationId xmlns:a16="http://schemas.microsoft.com/office/drawing/2014/main" id="{E955B21C-5979-BE40-B938-1DB3D321EC0B}"/>
              </a:ext>
            </a:extLst>
          </p:cNvPr>
          <p:cNvSpPr txBox="1">
            <a:spLocks/>
          </p:cNvSpPr>
          <p:nvPr/>
        </p:nvSpPr>
        <p:spPr bwMode="auto">
          <a:xfrm>
            <a:off x="488731" y="124164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rgbClr val="002060"/>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r>
              <a:rPr lang="en-US" altLang="en-US"/>
              <a:t>Q: Who invented MapReduce?</a:t>
            </a:r>
            <a:endParaRPr lang="en-US" altLang="en-US" dirty="0"/>
          </a:p>
        </p:txBody>
      </p:sp>
    </p:spTree>
    <p:extLst>
      <p:ext uri="{BB962C8B-B14F-4D97-AF65-F5344CB8AC3E}">
        <p14:creationId xmlns:p14="http://schemas.microsoft.com/office/powerpoint/2010/main" val="3947293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clouds">
            <a:extLst>
              <a:ext uri="{FF2B5EF4-FFF2-40B4-BE49-F238E27FC236}">
                <a16:creationId xmlns:a16="http://schemas.microsoft.com/office/drawing/2014/main" id="{E2C7DD93-D48F-FF49-B65B-53FF17ED8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78" y="891355"/>
            <a:ext cx="8429105" cy="5563795"/>
          </a:xfrm>
          <a:prstGeom prst="rect">
            <a:avLst/>
          </a:prstGeom>
          <a:solidFill>
            <a:srgbClr val="FFCC00">
              <a:alpha val="29020"/>
            </a:srgbClr>
          </a:solidFill>
        </p:spPr>
      </p:pic>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a:xfrm>
            <a:off x="488731" y="2956144"/>
            <a:ext cx="8229600" cy="1143000"/>
          </a:xfrm>
          <a:solidFill>
            <a:srgbClr val="FFCC00">
              <a:alpha val="36078"/>
            </a:srgbClr>
          </a:solidFill>
          <a:ln>
            <a:solidFill>
              <a:srgbClr val="FFC000"/>
            </a:solidFill>
          </a:ln>
        </p:spPr>
        <p:txBody>
          <a:bodyPr/>
          <a:lstStyle/>
          <a:p>
            <a:r>
              <a:rPr lang="en-US" altLang="en-US" dirty="0">
                <a:solidFill>
                  <a:schemeClr val="tx2">
                    <a:lumMod val="75000"/>
                  </a:schemeClr>
                </a:solidFill>
                <a:latin typeface="Cooper Black" panose="0208090404030B020404" pitchFamily="18" charset="77"/>
              </a:rPr>
              <a:t>Cloud Computing</a:t>
            </a:r>
          </a:p>
        </p:txBody>
      </p:sp>
    </p:spTree>
    <p:extLst>
      <p:ext uri="{BB962C8B-B14F-4D97-AF65-F5344CB8AC3E}">
        <p14:creationId xmlns:p14="http://schemas.microsoft.com/office/powerpoint/2010/main" val="3478352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E8B0FCA-2905-432F-BCC1-1786198DB1F7}"/>
              </a:ext>
            </a:extLst>
          </p:cNvPr>
          <p:cNvSpPr>
            <a:spLocks noGrp="1"/>
          </p:cNvSpPr>
          <p:nvPr>
            <p:ph type="title"/>
          </p:nvPr>
        </p:nvSpPr>
        <p:spPr/>
        <p:txBody>
          <a:bodyPr/>
          <a:lstStyle/>
          <a:p>
            <a:r>
              <a:rPr lang="en-US" altLang="en-US" dirty="0">
                <a:hlinkClick r:id="rId3"/>
              </a:rPr>
              <a:t>What is Cloud Computing</a:t>
            </a:r>
            <a:endParaRPr lang="en-US" altLang="en-US" dirty="0"/>
          </a:p>
        </p:txBody>
      </p:sp>
      <p:sp>
        <p:nvSpPr>
          <p:cNvPr id="55298" name="Content Placeholder 2">
            <a:extLst>
              <a:ext uri="{FF2B5EF4-FFF2-40B4-BE49-F238E27FC236}">
                <a16:creationId xmlns:a16="http://schemas.microsoft.com/office/drawing/2014/main" id="{4C6D88CB-D65C-4045-8313-4AC14A0DB3CA}"/>
              </a:ext>
            </a:extLst>
          </p:cNvPr>
          <p:cNvSpPr>
            <a:spLocks noGrp="1"/>
          </p:cNvSpPr>
          <p:nvPr>
            <p:ph idx="1"/>
          </p:nvPr>
        </p:nvSpPr>
        <p:spPr>
          <a:xfrm>
            <a:off x="457201" y="2452688"/>
            <a:ext cx="8229599" cy="3673475"/>
          </a:xfrm>
        </p:spPr>
        <p:txBody>
          <a:bodyPr>
            <a:normAutofit fontScale="92500" lnSpcReduction="10000"/>
          </a:bodyPr>
          <a:lstStyle/>
          <a:p>
            <a:pPr>
              <a:lnSpc>
                <a:spcPct val="98000"/>
              </a:lnSpc>
            </a:pPr>
            <a:r>
              <a:rPr lang="en-GB" altLang="zh-CN" dirty="0">
                <a:ea typeface="SimSun" panose="02010600030101010101" pitchFamily="2" charset="-122"/>
              </a:rPr>
              <a:t>Renting resources</a:t>
            </a:r>
          </a:p>
          <a:p>
            <a:pPr lvl="1">
              <a:lnSpc>
                <a:spcPct val="98000"/>
              </a:lnSpc>
            </a:pPr>
            <a:r>
              <a:rPr lang="en-GB" altLang="zh-CN" dirty="0">
                <a:ea typeface="SimSun" panose="02010600030101010101" pitchFamily="2" charset="-122"/>
              </a:rPr>
              <a:t>Compute Power</a:t>
            </a:r>
          </a:p>
          <a:p>
            <a:pPr lvl="1">
              <a:lnSpc>
                <a:spcPct val="98000"/>
              </a:lnSpc>
            </a:pPr>
            <a:r>
              <a:rPr lang="en-GB" altLang="zh-CN" dirty="0">
                <a:ea typeface="SimSun" panose="02010600030101010101" pitchFamily="2" charset="-122"/>
              </a:rPr>
              <a:t>Storage</a:t>
            </a:r>
          </a:p>
          <a:p>
            <a:pPr lvl="1">
              <a:lnSpc>
                <a:spcPct val="98000"/>
              </a:lnSpc>
            </a:pPr>
            <a:r>
              <a:rPr lang="en-GB" altLang="zh-CN" dirty="0">
                <a:ea typeface="SimSun" panose="02010600030101010101" pitchFamily="2" charset="-122"/>
              </a:rPr>
              <a:t>Networking</a:t>
            </a:r>
          </a:p>
          <a:p>
            <a:pPr lvl="1">
              <a:lnSpc>
                <a:spcPct val="98000"/>
              </a:lnSpc>
            </a:pPr>
            <a:r>
              <a:rPr lang="en-GB" altLang="zh-CN" dirty="0">
                <a:ea typeface="SimSun" panose="02010600030101010101" pitchFamily="2" charset="-122"/>
              </a:rPr>
              <a:t>Analytics</a:t>
            </a:r>
          </a:p>
          <a:p>
            <a:pPr>
              <a:lnSpc>
                <a:spcPct val="98000"/>
              </a:lnSpc>
            </a:pPr>
            <a:r>
              <a:rPr lang="en-GB" altLang="zh-CN" dirty="0">
                <a:ea typeface="SimSun" panose="02010600030101010101" pitchFamily="2" charset="-122"/>
              </a:rPr>
              <a:t>Only pay for what you use</a:t>
            </a:r>
          </a:p>
          <a:p>
            <a:pPr>
              <a:lnSpc>
                <a:spcPct val="98000"/>
              </a:lnSpc>
            </a:pPr>
            <a:r>
              <a:rPr lang="en-GB" altLang="zh-CN" dirty="0">
                <a:ea typeface="SimSun" panose="02010600030101010101" pitchFamily="2" charset="-122"/>
              </a:rPr>
              <a:t>Cloud Providers (Azure, AWS, GCP) manage the physical hardware and the infrastructure</a:t>
            </a:r>
          </a:p>
        </p:txBody>
      </p:sp>
    </p:spTree>
    <p:extLst>
      <p:ext uri="{BB962C8B-B14F-4D97-AF65-F5344CB8AC3E}">
        <p14:creationId xmlns:p14="http://schemas.microsoft.com/office/powerpoint/2010/main" val="3073829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E8B0FCA-2905-432F-BCC1-1786198DB1F7}"/>
              </a:ext>
            </a:extLst>
          </p:cNvPr>
          <p:cNvSpPr>
            <a:spLocks noGrp="1"/>
          </p:cNvSpPr>
          <p:nvPr>
            <p:ph type="title"/>
          </p:nvPr>
        </p:nvSpPr>
        <p:spPr/>
        <p:txBody>
          <a:bodyPr/>
          <a:lstStyle/>
          <a:p>
            <a:r>
              <a:rPr lang="en-US" altLang="en-US" dirty="0">
                <a:hlinkClick r:id="rId2"/>
              </a:rPr>
              <a:t>Benefits of Cloud Computing</a:t>
            </a:r>
            <a:endParaRPr lang="en-US" altLang="en-US" dirty="0"/>
          </a:p>
        </p:txBody>
      </p:sp>
      <p:sp>
        <p:nvSpPr>
          <p:cNvPr id="55298" name="Content Placeholder 2">
            <a:extLst>
              <a:ext uri="{FF2B5EF4-FFF2-40B4-BE49-F238E27FC236}">
                <a16:creationId xmlns:a16="http://schemas.microsoft.com/office/drawing/2014/main" id="{4C6D88CB-D65C-4045-8313-4AC14A0DB3CA}"/>
              </a:ext>
            </a:extLst>
          </p:cNvPr>
          <p:cNvSpPr>
            <a:spLocks noGrp="1"/>
          </p:cNvSpPr>
          <p:nvPr>
            <p:ph idx="1"/>
          </p:nvPr>
        </p:nvSpPr>
        <p:spPr>
          <a:xfrm>
            <a:off x="457201" y="2452688"/>
            <a:ext cx="8229599" cy="3673475"/>
          </a:xfrm>
        </p:spPr>
        <p:txBody>
          <a:bodyPr>
            <a:normAutofit fontScale="92500" lnSpcReduction="10000"/>
          </a:bodyPr>
          <a:lstStyle/>
          <a:p>
            <a:pPr>
              <a:lnSpc>
                <a:spcPct val="98000"/>
              </a:lnSpc>
            </a:pPr>
            <a:r>
              <a:rPr lang="en-GB" altLang="zh-CN" dirty="0">
                <a:ea typeface="SimSun" panose="02010600030101010101" pitchFamily="2" charset="-122"/>
              </a:rPr>
              <a:t>Cost-effective – only pay for what you use</a:t>
            </a:r>
          </a:p>
          <a:p>
            <a:pPr lvl="1">
              <a:lnSpc>
                <a:spcPct val="98000"/>
              </a:lnSpc>
            </a:pPr>
            <a:r>
              <a:rPr lang="en-GB" altLang="zh-CN" dirty="0">
                <a:ea typeface="SimSun" panose="02010600030101010101" pitchFamily="2" charset="-122"/>
              </a:rPr>
              <a:t>No infrastructure cost</a:t>
            </a:r>
          </a:p>
          <a:p>
            <a:pPr lvl="1">
              <a:lnSpc>
                <a:spcPct val="98000"/>
              </a:lnSpc>
            </a:pPr>
            <a:r>
              <a:rPr lang="en-GB" altLang="zh-CN" dirty="0">
                <a:ea typeface="SimSun" panose="02010600030101010101" pitchFamily="2" charset="-122"/>
              </a:rPr>
              <a:t>No need to maintain own servers, network, storage.</a:t>
            </a:r>
          </a:p>
          <a:p>
            <a:pPr>
              <a:lnSpc>
                <a:spcPct val="98000"/>
              </a:lnSpc>
            </a:pPr>
            <a:r>
              <a:rPr lang="en-GB" altLang="zh-CN" dirty="0">
                <a:ea typeface="SimSun" panose="02010600030101010101" pitchFamily="2" charset="-122"/>
              </a:rPr>
              <a:t>Scalable</a:t>
            </a:r>
          </a:p>
          <a:p>
            <a:pPr lvl="1">
              <a:lnSpc>
                <a:spcPct val="98000"/>
              </a:lnSpc>
            </a:pPr>
            <a:r>
              <a:rPr lang="en-GB" altLang="zh-CN" dirty="0">
                <a:ea typeface="SimSun" panose="02010600030101010101" pitchFamily="2" charset="-122"/>
              </a:rPr>
              <a:t>Scaling out/Horizontal Scaling</a:t>
            </a:r>
          </a:p>
          <a:p>
            <a:pPr>
              <a:lnSpc>
                <a:spcPct val="98000"/>
              </a:lnSpc>
            </a:pPr>
            <a:r>
              <a:rPr lang="en-GB" altLang="zh-CN" dirty="0">
                <a:ea typeface="SimSun" panose="02010600030101010101" pitchFamily="2" charset="-122"/>
              </a:rPr>
              <a:t>Elasticity</a:t>
            </a:r>
          </a:p>
          <a:p>
            <a:pPr lvl="1">
              <a:lnSpc>
                <a:spcPct val="98000"/>
              </a:lnSpc>
            </a:pPr>
            <a:r>
              <a:rPr lang="en-GB" altLang="zh-CN" dirty="0">
                <a:ea typeface="SimSun" panose="02010600030101010101" pitchFamily="2" charset="-122"/>
              </a:rPr>
              <a:t>Automatically adding or removing resources based on the workload</a:t>
            </a:r>
          </a:p>
          <a:p>
            <a:pPr>
              <a:lnSpc>
                <a:spcPct val="98000"/>
              </a:lnSpc>
            </a:pPr>
            <a:endParaRPr lang="en-GB" altLang="zh-CN" dirty="0">
              <a:ea typeface="SimSun" panose="02010600030101010101" pitchFamily="2" charset="-122"/>
            </a:endParaRPr>
          </a:p>
        </p:txBody>
      </p:sp>
    </p:spTree>
    <p:extLst>
      <p:ext uri="{BB962C8B-B14F-4D97-AF65-F5344CB8AC3E}">
        <p14:creationId xmlns:p14="http://schemas.microsoft.com/office/powerpoint/2010/main" val="4247367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E8B0FCA-2905-432F-BCC1-1786198DB1F7}"/>
              </a:ext>
            </a:extLst>
          </p:cNvPr>
          <p:cNvSpPr>
            <a:spLocks noGrp="1"/>
          </p:cNvSpPr>
          <p:nvPr>
            <p:ph type="title"/>
          </p:nvPr>
        </p:nvSpPr>
        <p:spPr/>
        <p:txBody>
          <a:bodyPr/>
          <a:lstStyle/>
          <a:p>
            <a:r>
              <a:rPr lang="en-US" altLang="en-US" dirty="0">
                <a:hlinkClick r:id="rId2"/>
              </a:rPr>
              <a:t>Benefits of Cloud Computing</a:t>
            </a:r>
            <a:endParaRPr lang="en-US" altLang="en-US" dirty="0"/>
          </a:p>
        </p:txBody>
      </p:sp>
      <p:sp>
        <p:nvSpPr>
          <p:cNvPr id="55298" name="Content Placeholder 2">
            <a:extLst>
              <a:ext uri="{FF2B5EF4-FFF2-40B4-BE49-F238E27FC236}">
                <a16:creationId xmlns:a16="http://schemas.microsoft.com/office/drawing/2014/main" id="{4C6D88CB-D65C-4045-8313-4AC14A0DB3CA}"/>
              </a:ext>
            </a:extLst>
          </p:cNvPr>
          <p:cNvSpPr>
            <a:spLocks noGrp="1"/>
          </p:cNvSpPr>
          <p:nvPr>
            <p:ph idx="1"/>
          </p:nvPr>
        </p:nvSpPr>
        <p:spPr>
          <a:xfrm>
            <a:off x="457201" y="2452688"/>
            <a:ext cx="8229599" cy="3673475"/>
          </a:xfrm>
        </p:spPr>
        <p:txBody>
          <a:bodyPr>
            <a:normAutofit/>
          </a:bodyPr>
          <a:lstStyle/>
          <a:p>
            <a:pPr>
              <a:lnSpc>
                <a:spcPct val="98000"/>
              </a:lnSpc>
            </a:pPr>
            <a:r>
              <a:rPr lang="en-GB" altLang="zh-CN" dirty="0">
                <a:ea typeface="SimSun" panose="02010600030101010101" pitchFamily="2" charset="-122"/>
              </a:rPr>
              <a:t>Reliability</a:t>
            </a:r>
          </a:p>
          <a:p>
            <a:pPr lvl="1">
              <a:lnSpc>
                <a:spcPct val="98000"/>
              </a:lnSpc>
            </a:pPr>
            <a:r>
              <a:rPr lang="en-GB" altLang="zh-CN" dirty="0">
                <a:ea typeface="SimSun" panose="02010600030101010101" pitchFamily="2" charset="-122"/>
              </a:rPr>
              <a:t>Data backup, disaster recovery, data replication</a:t>
            </a:r>
          </a:p>
          <a:p>
            <a:pPr>
              <a:lnSpc>
                <a:spcPct val="98000"/>
              </a:lnSpc>
            </a:pPr>
            <a:r>
              <a:rPr lang="en-GB" altLang="zh-CN" dirty="0">
                <a:ea typeface="SimSun" panose="02010600030101010101" pitchFamily="2" charset="-122"/>
              </a:rPr>
              <a:t>Security</a:t>
            </a:r>
          </a:p>
          <a:p>
            <a:pPr lvl="1">
              <a:lnSpc>
                <a:spcPct val="98000"/>
              </a:lnSpc>
            </a:pPr>
            <a:r>
              <a:rPr lang="en-GB" altLang="zh-CN" dirty="0">
                <a:ea typeface="SimSun" panose="02010600030101010101" pitchFamily="2" charset="-122"/>
                <a:hlinkClick r:id="rId3"/>
              </a:rPr>
              <a:t>Shared responsibility</a:t>
            </a:r>
            <a:endParaRPr lang="en-GB" altLang="zh-CN" dirty="0">
              <a:ea typeface="SimSun" panose="02010600030101010101" pitchFamily="2" charset="-122"/>
            </a:endParaRPr>
          </a:p>
          <a:p>
            <a:pPr marL="0" indent="0">
              <a:lnSpc>
                <a:spcPct val="98000"/>
              </a:lnSpc>
              <a:buNone/>
            </a:pPr>
            <a:endParaRPr lang="en-GB" altLang="zh-CN" dirty="0">
              <a:ea typeface="SimSun" panose="02010600030101010101" pitchFamily="2" charset="-122"/>
            </a:endParaRPr>
          </a:p>
          <a:p>
            <a:pPr>
              <a:lnSpc>
                <a:spcPct val="98000"/>
              </a:lnSpc>
            </a:pPr>
            <a:endParaRPr lang="en-GB" altLang="zh-CN" dirty="0">
              <a:ea typeface="SimSun" panose="02010600030101010101" pitchFamily="2" charset="-122"/>
            </a:endParaRPr>
          </a:p>
        </p:txBody>
      </p:sp>
    </p:spTree>
    <p:extLst>
      <p:ext uri="{BB962C8B-B14F-4D97-AF65-F5344CB8AC3E}">
        <p14:creationId xmlns:p14="http://schemas.microsoft.com/office/powerpoint/2010/main" val="1334839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E8B0FCA-2905-432F-BCC1-1786198DB1F7}"/>
              </a:ext>
            </a:extLst>
          </p:cNvPr>
          <p:cNvSpPr>
            <a:spLocks noGrp="1"/>
          </p:cNvSpPr>
          <p:nvPr>
            <p:ph type="title"/>
          </p:nvPr>
        </p:nvSpPr>
        <p:spPr>
          <a:xfrm>
            <a:off x="457200" y="1158875"/>
            <a:ext cx="8229600" cy="1143000"/>
          </a:xfrm>
        </p:spPr>
        <p:txBody>
          <a:bodyPr wrap="square" anchor="ctr">
            <a:normAutofit/>
          </a:bodyPr>
          <a:lstStyle/>
          <a:p>
            <a:r>
              <a:rPr lang="en-US" altLang="en-US" dirty="0"/>
              <a:t>Cloud Service Categories</a:t>
            </a:r>
          </a:p>
        </p:txBody>
      </p:sp>
      <p:pic>
        <p:nvPicPr>
          <p:cNvPr id="1028" name="Picture 4" descr="saas vs paas vs iaas breakdown">
            <a:extLst>
              <a:ext uri="{FF2B5EF4-FFF2-40B4-BE49-F238E27FC236}">
                <a16:creationId xmlns:a16="http://schemas.microsoft.com/office/drawing/2014/main" id="{B5586444-FA0E-5047-8083-0658239128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2584" y="2452688"/>
            <a:ext cx="7458832" cy="3673475"/>
          </a:xfrm>
          <a:prstGeom prst="rect">
            <a:avLst/>
          </a:prstGeom>
          <a:solidFill>
            <a:srgbClr val="FFFFFF"/>
          </a:solidFill>
        </p:spPr>
      </p:pic>
    </p:spTree>
    <p:extLst>
      <p:ext uri="{BB962C8B-B14F-4D97-AF65-F5344CB8AC3E}">
        <p14:creationId xmlns:p14="http://schemas.microsoft.com/office/powerpoint/2010/main" val="1212134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E8B0FCA-2905-432F-BCC1-1786198DB1F7}"/>
              </a:ext>
            </a:extLst>
          </p:cNvPr>
          <p:cNvSpPr>
            <a:spLocks noGrp="1"/>
          </p:cNvSpPr>
          <p:nvPr>
            <p:ph type="title"/>
          </p:nvPr>
        </p:nvSpPr>
        <p:spPr>
          <a:xfrm>
            <a:off x="457200" y="1158875"/>
            <a:ext cx="8229600" cy="1143000"/>
          </a:xfrm>
        </p:spPr>
        <p:txBody>
          <a:bodyPr wrap="square" anchor="ctr">
            <a:normAutofit/>
          </a:bodyPr>
          <a:lstStyle/>
          <a:p>
            <a:r>
              <a:rPr lang="en-US" altLang="en-US" dirty="0"/>
              <a:t>Cloud Service Categories</a:t>
            </a:r>
          </a:p>
        </p:txBody>
      </p:sp>
      <p:pic>
        <p:nvPicPr>
          <p:cNvPr id="1026" name="Picture 2" descr="saas vs paas vs iaas Pizza example">
            <a:extLst>
              <a:ext uri="{FF2B5EF4-FFF2-40B4-BE49-F238E27FC236}">
                <a16:creationId xmlns:a16="http://schemas.microsoft.com/office/drawing/2014/main" id="{58FAAA65-9795-D645-B4D3-7C553D1280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9191" y="2096347"/>
            <a:ext cx="5465618" cy="4386158"/>
          </a:xfrm>
          <a:prstGeom prst="rect">
            <a:avLst/>
          </a:prstGeom>
          <a:solidFill>
            <a:srgbClr val="FFFFFF"/>
          </a:solidFill>
        </p:spPr>
      </p:pic>
    </p:spTree>
    <p:extLst>
      <p:ext uri="{BB962C8B-B14F-4D97-AF65-F5344CB8AC3E}">
        <p14:creationId xmlns:p14="http://schemas.microsoft.com/office/powerpoint/2010/main" val="2742759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E8B0FCA-2905-432F-BCC1-1786198DB1F7}"/>
              </a:ext>
            </a:extLst>
          </p:cNvPr>
          <p:cNvSpPr>
            <a:spLocks noGrp="1"/>
          </p:cNvSpPr>
          <p:nvPr>
            <p:ph type="title"/>
          </p:nvPr>
        </p:nvSpPr>
        <p:spPr/>
        <p:txBody>
          <a:bodyPr/>
          <a:lstStyle/>
          <a:p>
            <a:r>
              <a:rPr lang="en-US" altLang="en-US" dirty="0"/>
              <a:t>Cloud Data Analytics Services</a:t>
            </a:r>
          </a:p>
        </p:txBody>
      </p:sp>
      <p:sp>
        <p:nvSpPr>
          <p:cNvPr id="55298" name="Content Placeholder 2">
            <a:extLst>
              <a:ext uri="{FF2B5EF4-FFF2-40B4-BE49-F238E27FC236}">
                <a16:creationId xmlns:a16="http://schemas.microsoft.com/office/drawing/2014/main" id="{4C6D88CB-D65C-4045-8313-4AC14A0DB3CA}"/>
              </a:ext>
            </a:extLst>
          </p:cNvPr>
          <p:cNvSpPr>
            <a:spLocks noGrp="1"/>
          </p:cNvSpPr>
          <p:nvPr>
            <p:ph idx="1"/>
          </p:nvPr>
        </p:nvSpPr>
        <p:spPr>
          <a:xfrm>
            <a:off x="457201" y="2452688"/>
            <a:ext cx="8229599" cy="3673475"/>
          </a:xfrm>
        </p:spPr>
        <p:txBody>
          <a:bodyPr>
            <a:normAutofit fontScale="92500"/>
          </a:bodyPr>
          <a:lstStyle/>
          <a:p>
            <a:pPr>
              <a:lnSpc>
                <a:spcPct val="98000"/>
              </a:lnSpc>
            </a:pPr>
            <a:r>
              <a:rPr lang="en-GB" altLang="zh-CN" dirty="0">
                <a:ea typeface="SimSun" panose="02010600030101010101" pitchFamily="2" charset="-122"/>
              </a:rPr>
              <a:t>Data Warehouse (</a:t>
            </a:r>
            <a:r>
              <a:rPr lang="en-GB" altLang="zh-CN" dirty="0">
                <a:ea typeface="SimSun" panose="02010600030101010101" pitchFamily="2" charset="-122"/>
                <a:hlinkClick r:id="rId2"/>
              </a:rPr>
              <a:t>Azure Synapse</a:t>
            </a:r>
            <a:r>
              <a:rPr lang="en-GB" altLang="zh-CN" dirty="0">
                <a:ea typeface="SimSun" panose="02010600030101010101" pitchFamily="2" charset="-122"/>
              </a:rPr>
              <a:t>, </a:t>
            </a:r>
            <a:r>
              <a:rPr lang="en-GB" altLang="zh-CN" dirty="0">
                <a:ea typeface="SimSun" panose="02010600030101010101" pitchFamily="2" charset="-122"/>
                <a:hlinkClick r:id="rId3"/>
              </a:rPr>
              <a:t>AWS Redshift</a:t>
            </a:r>
            <a:r>
              <a:rPr lang="en-GB" altLang="zh-CN" dirty="0">
                <a:ea typeface="SimSun" panose="02010600030101010101" pitchFamily="2" charset="-122"/>
              </a:rPr>
              <a:t>)</a:t>
            </a:r>
          </a:p>
          <a:p>
            <a:pPr>
              <a:lnSpc>
                <a:spcPct val="98000"/>
              </a:lnSpc>
            </a:pPr>
            <a:r>
              <a:rPr lang="en-GB" altLang="zh-CN" dirty="0">
                <a:ea typeface="SimSun" panose="02010600030101010101" pitchFamily="2" charset="-122"/>
              </a:rPr>
              <a:t>Advanced Analytics (</a:t>
            </a:r>
            <a:r>
              <a:rPr lang="en-GB" altLang="zh-CN" dirty="0">
                <a:ea typeface="SimSun" panose="02010600030101010101" pitchFamily="2" charset="-122"/>
                <a:hlinkClick r:id="rId4"/>
              </a:rPr>
              <a:t>Databricks</a:t>
            </a:r>
            <a:r>
              <a:rPr lang="en-GB" altLang="zh-CN" dirty="0">
                <a:ea typeface="SimSun" panose="02010600030101010101" pitchFamily="2" charset="-122"/>
              </a:rPr>
              <a:t>, </a:t>
            </a:r>
            <a:r>
              <a:rPr lang="en-GB" altLang="zh-CN" dirty="0">
                <a:ea typeface="SimSun" panose="02010600030101010101" pitchFamily="2" charset="-122"/>
                <a:hlinkClick r:id="rId5"/>
              </a:rPr>
              <a:t>HDInsight</a:t>
            </a:r>
            <a:r>
              <a:rPr lang="en-GB" altLang="zh-CN" dirty="0">
                <a:ea typeface="SimSun" panose="02010600030101010101" pitchFamily="2" charset="-122"/>
              </a:rPr>
              <a:t>, </a:t>
            </a:r>
            <a:r>
              <a:rPr lang="en-GB" altLang="zh-CN" dirty="0">
                <a:ea typeface="SimSun" panose="02010600030101010101" pitchFamily="2" charset="-122"/>
                <a:hlinkClick r:id="rId6"/>
              </a:rPr>
              <a:t>AWS EMR</a:t>
            </a:r>
            <a:r>
              <a:rPr lang="en-GB" altLang="zh-CN" dirty="0">
                <a:ea typeface="SimSun" panose="02010600030101010101" pitchFamily="2" charset="-122"/>
              </a:rPr>
              <a:t>)</a:t>
            </a:r>
          </a:p>
          <a:p>
            <a:pPr>
              <a:lnSpc>
                <a:spcPct val="98000"/>
              </a:lnSpc>
            </a:pPr>
            <a:r>
              <a:rPr lang="en-GB" altLang="zh-CN" dirty="0">
                <a:ea typeface="SimSun" panose="02010600030101010101" pitchFamily="2" charset="-122"/>
              </a:rPr>
              <a:t>Data Integration Service (</a:t>
            </a:r>
            <a:r>
              <a:rPr lang="en-GB" altLang="zh-CN" dirty="0">
                <a:ea typeface="SimSun" panose="02010600030101010101" pitchFamily="2" charset="-122"/>
                <a:hlinkClick r:id="rId7"/>
              </a:rPr>
              <a:t>Azure Data Factory</a:t>
            </a:r>
            <a:r>
              <a:rPr lang="en-GB" altLang="zh-CN" dirty="0">
                <a:ea typeface="SimSun" panose="02010600030101010101" pitchFamily="2" charset="-122"/>
              </a:rPr>
              <a:t>)</a:t>
            </a:r>
          </a:p>
          <a:p>
            <a:pPr>
              <a:lnSpc>
                <a:spcPct val="98000"/>
              </a:lnSpc>
            </a:pPr>
            <a:r>
              <a:rPr lang="en-GB" altLang="zh-CN" dirty="0">
                <a:ea typeface="SimSun" panose="02010600030101010101" pitchFamily="2" charset="-122"/>
              </a:rPr>
              <a:t>Machine Learning (</a:t>
            </a:r>
            <a:r>
              <a:rPr lang="en-GB" altLang="zh-CN" dirty="0">
                <a:ea typeface="SimSun" panose="02010600030101010101" pitchFamily="2" charset="-122"/>
                <a:hlinkClick r:id="rId8"/>
              </a:rPr>
              <a:t>Azure ML</a:t>
            </a:r>
            <a:r>
              <a:rPr lang="en-GB" altLang="zh-CN" dirty="0">
                <a:ea typeface="SimSun" panose="02010600030101010101" pitchFamily="2" charset="-122"/>
              </a:rPr>
              <a:t>, </a:t>
            </a:r>
            <a:r>
              <a:rPr lang="en-GB" altLang="zh-CN" dirty="0">
                <a:ea typeface="SimSun" panose="02010600030101010101" pitchFamily="2" charset="-122"/>
                <a:hlinkClick r:id="rId9"/>
              </a:rPr>
              <a:t>AWS Sage Maker</a:t>
            </a:r>
            <a:r>
              <a:rPr lang="en-GB" altLang="zh-CN" dirty="0">
                <a:ea typeface="SimSun" panose="02010600030101010101" pitchFamily="2" charset="-122"/>
              </a:rPr>
              <a:t>)</a:t>
            </a:r>
          </a:p>
          <a:p>
            <a:pPr>
              <a:lnSpc>
                <a:spcPct val="98000"/>
              </a:lnSpc>
            </a:pPr>
            <a:r>
              <a:rPr lang="en-GB" altLang="zh-CN" dirty="0">
                <a:ea typeface="SimSun" panose="02010600030101010101" pitchFamily="2" charset="-122"/>
              </a:rPr>
              <a:t>Storage (</a:t>
            </a:r>
            <a:r>
              <a:rPr lang="en-GB" altLang="zh-CN" dirty="0">
                <a:ea typeface="SimSun" panose="02010600030101010101" pitchFamily="2" charset="-122"/>
                <a:hlinkClick r:id="rId10"/>
              </a:rPr>
              <a:t>Azure Data Lake</a:t>
            </a:r>
            <a:r>
              <a:rPr lang="en-GB" altLang="zh-CN" dirty="0">
                <a:ea typeface="SimSun" panose="02010600030101010101" pitchFamily="2" charset="-122"/>
              </a:rPr>
              <a:t>, </a:t>
            </a:r>
            <a:r>
              <a:rPr lang="en-GB" altLang="zh-CN" dirty="0">
                <a:ea typeface="SimSun" panose="02010600030101010101" pitchFamily="2" charset="-122"/>
                <a:hlinkClick r:id="rId11"/>
              </a:rPr>
              <a:t>AWS S3</a:t>
            </a:r>
            <a:r>
              <a:rPr lang="en-GB" altLang="zh-CN" dirty="0">
                <a:ea typeface="SimSun" panose="02010600030101010101" pitchFamily="2" charset="-122"/>
              </a:rPr>
              <a:t>)	</a:t>
            </a:r>
          </a:p>
          <a:p>
            <a:pPr>
              <a:lnSpc>
                <a:spcPct val="98000"/>
              </a:lnSpc>
            </a:pPr>
            <a:endParaRPr lang="en-GB" altLang="zh-CN" dirty="0">
              <a:ea typeface="SimSun" panose="02010600030101010101" pitchFamily="2" charset="-122"/>
            </a:endParaRPr>
          </a:p>
          <a:p>
            <a:pPr>
              <a:lnSpc>
                <a:spcPct val="98000"/>
              </a:lnSpc>
            </a:pPr>
            <a:endParaRPr lang="en-GB" altLang="zh-CN" dirty="0">
              <a:ea typeface="SimSun" panose="02010600030101010101" pitchFamily="2" charset="-122"/>
            </a:endParaRPr>
          </a:p>
        </p:txBody>
      </p:sp>
    </p:spTree>
    <p:extLst>
      <p:ext uri="{BB962C8B-B14F-4D97-AF65-F5344CB8AC3E}">
        <p14:creationId xmlns:p14="http://schemas.microsoft.com/office/powerpoint/2010/main" val="4008060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MapReduce Definition 2</a:t>
            </a:r>
          </a:p>
        </p:txBody>
      </p:sp>
      <p:sp>
        <p:nvSpPr>
          <p:cNvPr id="44034" name="Content Placeholder 2">
            <a:extLst>
              <a:ext uri="{FF2B5EF4-FFF2-40B4-BE49-F238E27FC236}">
                <a16:creationId xmlns:a16="http://schemas.microsoft.com/office/drawing/2014/main" id="{DB61D0D7-C69F-47E2-8EDC-162AE2623D66}"/>
              </a:ext>
            </a:extLst>
          </p:cNvPr>
          <p:cNvSpPr>
            <a:spLocks noGrp="1"/>
          </p:cNvSpPr>
          <p:nvPr>
            <p:ph idx="1"/>
          </p:nvPr>
        </p:nvSpPr>
        <p:spPr>
          <a:xfrm>
            <a:off x="457200" y="2030413"/>
            <a:ext cx="8229600" cy="3673475"/>
          </a:xfrm>
        </p:spPr>
        <p:txBody>
          <a:bodyPr>
            <a:normAutofit/>
          </a:bodyPr>
          <a:lstStyle/>
          <a:p>
            <a:pPr marL="0" indent="0">
              <a:buNone/>
            </a:pPr>
            <a:r>
              <a:rPr lang="en-US" i="1" dirty="0"/>
              <a:t>“MapReduce</a:t>
            </a:r>
            <a:r>
              <a:rPr lang="en-US" dirty="0"/>
              <a:t> is a </a:t>
            </a:r>
            <a:r>
              <a:rPr lang="en-US" dirty="0">
                <a:solidFill>
                  <a:schemeClr val="accent6">
                    <a:lumMod val="75000"/>
                  </a:schemeClr>
                </a:solidFill>
              </a:rPr>
              <a:t>computing model </a:t>
            </a:r>
            <a:r>
              <a:rPr lang="en-US" dirty="0"/>
              <a:t>that </a:t>
            </a:r>
            <a:r>
              <a:rPr lang="en-US" dirty="0">
                <a:solidFill>
                  <a:schemeClr val="accent6">
                    <a:lumMod val="75000"/>
                  </a:schemeClr>
                </a:solidFill>
              </a:rPr>
              <a:t>decomposes</a:t>
            </a:r>
            <a:r>
              <a:rPr lang="en-US" dirty="0"/>
              <a:t> large data manipulation </a:t>
            </a:r>
            <a:r>
              <a:rPr lang="en-US" i="1" dirty="0"/>
              <a:t>jobs</a:t>
            </a:r>
            <a:r>
              <a:rPr lang="en-US" dirty="0"/>
              <a:t> into individual </a:t>
            </a:r>
            <a:r>
              <a:rPr lang="en-US" i="1" dirty="0"/>
              <a:t>tasks</a:t>
            </a:r>
            <a:r>
              <a:rPr lang="en-US" dirty="0"/>
              <a:t> that can be </a:t>
            </a:r>
            <a:r>
              <a:rPr lang="en-US" dirty="0">
                <a:solidFill>
                  <a:schemeClr val="accent6">
                    <a:lumMod val="75000"/>
                  </a:schemeClr>
                </a:solidFill>
              </a:rPr>
              <a:t>executed in parallel </a:t>
            </a:r>
            <a:r>
              <a:rPr lang="en-US" dirty="0"/>
              <a:t>across a cluster of servers. The results of the tasks can be joined together to compute the final results.”</a:t>
            </a:r>
          </a:p>
          <a:p>
            <a:pPr marL="0" indent="0" algn="ctr">
              <a:buNone/>
            </a:pPr>
            <a:r>
              <a:rPr lang="en-US" altLang="en-US" sz="1300" dirty="0"/>
              <a:t>Source: </a:t>
            </a:r>
            <a:r>
              <a:rPr lang="en-US" altLang="en-US" sz="1300" dirty="0">
                <a:hlinkClick r:id="rId2"/>
              </a:rPr>
              <a:t>https://www.oreilly.com/library/view/programming-hive/9781449326944/ch01.html</a:t>
            </a:r>
            <a:endParaRPr lang="en-US" altLang="en-US" sz="1300" dirty="0"/>
          </a:p>
        </p:txBody>
      </p:sp>
      <p:pic>
        <p:nvPicPr>
          <p:cNvPr id="2" name="Picture 1">
            <a:extLst>
              <a:ext uri="{FF2B5EF4-FFF2-40B4-BE49-F238E27FC236}">
                <a16:creationId xmlns:a16="http://schemas.microsoft.com/office/drawing/2014/main" id="{42189DB0-42E2-594A-87BD-9B95E3E8952C}"/>
              </a:ext>
            </a:extLst>
          </p:cNvPr>
          <p:cNvPicPr>
            <a:picLocks noChangeAspect="1"/>
          </p:cNvPicPr>
          <p:nvPr/>
        </p:nvPicPr>
        <p:blipFill>
          <a:blip r:embed="rId3"/>
          <a:stretch>
            <a:fillRect/>
          </a:stretch>
        </p:blipFill>
        <p:spPr>
          <a:xfrm>
            <a:off x="5409106" y="4997614"/>
            <a:ext cx="3517900" cy="2171700"/>
          </a:xfrm>
          <a:prstGeom prst="rect">
            <a:avLst/>
          </a:prstGeom>
        </p:spPr>
      </p:pic>
    </p:spTree>
    <p:extLst>
      <p:ext uri="{BB962C8B-B14F-4D97-AF65-F5344CB8AC3E}">
        <p14:creationId xmlns:p14="http://schemas.microsoft.com/office/powerpoint/2010/main" val="3252357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E8B0FCA-2905-432F-BCC1-1786198DB1F7}"/>
              </a:ext>
            </a:extLst>
          </p:cNvPr>
          <p:cNvSpPr>
            <a:spLocks noGrp="1"/>
          </p:cNvSpPr>
          <p:nvPr>
            <p:ph type="title"/>
          </p:nvPr>
        </p:nvSpPr>
        <p:spPr/>
        <p:txBody>
          <a:bodyPr/>
          <a:lstStyle/>
          <a:p>
            <a:r>
              <a:rPr lang="en-US" altLang="en-US" dirty="0"/>
              <a:t>Data Lake</a:t>
            </a:r>
          </a:p>
        </p:txBody>
      </p:sp>
      <p:pic>
        <p:nvPicPr>
          <p:cNvPr id="3074" name="Picture 2" descr="green trees beside body of water">
            <a:extLst>
              <a:ext uri="{FF2B5EF4-FFF2-40B4-BE49-F238E27FC236}">
                <a16:creationId xmlns:a16="http://schemas.microsoft.com/office/drawing/2014/main" id="{29106709-2070-B44A-9047-2158F8E29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987" y="2118997"/>
            <a:ext cx="6372026" cy="4256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288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E8B0FCA-2905-432F-BCC1-1786198DB1F7}"/>
              </a:ext>
            </a:extLst>
          </p:cNvPr>
          <p:cNvSpPr>
            <a:spLocks noGrp="1"/>
          </p:cNvSpPr>
          <p:nvPr>
            <p:ph type="title"/>
          </p:nvPr>
        </p:nvSpPr>
        <p:spPr/>
        <p:txBody>
          <a:bodyPr/>
          <a:lstStyle/>
          <a:p>
            <a:r>
              <a:rPr lang="en-US" altLang="en-US" dirty="0"/>
              <a:t>Data Lake</a:t>
            </a:r>
          </a:p>
        </p:txBody>
      </p:sp>
      <p:sp>
        <p:nvSpPr>
          <p:cNvPr id="2" name="TextBox 1">
            <a:extLst>
              <a:ext uri="{FF2B5EF4-FFF2-40B4-BE49-F238E27FC236}">
                <a16:creationId xmlns:a16="http://schemas.microsoft.com/office/drawing/2014/main" id="{373AFD9F-FC89-2140-8B09-AC20CB813D7D}"/>
              </a:ext>
            </a:extLst>
          </p:cNvPr>
          <p:cNvSpPr txBox="1"/>
          <p:nvPr/>
        </p:nvSpPr>
        <p:spPr>
          <a:xfrm>
            <a:off x="739835" y="2301875"/>
            <a:ext cx="7697583" cy="3970318"/>
          </a:xfrm>
          <a:prstGeom prst="rect">
            <a:avLst/>
          </a:prstGeom>
          <a:noFill/>
        </p:spPr>
        <p:txBody>
          <a:bodyPr wrap="square" rtlCol="0">
            <a:spAutoFit/>
          </a:bodyPr>
          <a:lstStyle/>
          <a:p>
            <a:r>
              <a:rPr lang="en-US" dirty="0"/>
              <a:t>A </a:t>
            </a:r>
            <a:r>
              <a:rPr lang="en-US" b="1" dirty="0"/>
              <a:t>data lake</a:t>
            </a:r>
            <a:r>
              <a:rPr lang="en-US" dirty="0"/>
              <a:t> is a system or </a:t>
            </a:r>
            <a:r>
              <a:rPr lang="en-US" dirty="0">
                <a:hlinkClick r:id="rId2" tooltip="Data repository"/>
              </a:rPr>
              <a:t>repository of data</a:t>
            </a:r>
            <a:r>
              <a:rPr lang="en-US" dirty="0"/>
              <a:t> stored in its natural/raw format,</a:t>
            </a:r>
            <a:r>
              <a:rPr lang="en-US" baseline="30000" dirty="0">
                <a:hlinkClick r:id="rId3"/>
              </a:rPr>
              <a:t>[1]</a:t>
            </a:r>
            <a:r>
              <a:rPr lang="en-US" dirty="0"/>
              <a:t> usually object </a:t>
            </a:r>
            <a:r>
              <a:rPr lang="en-US" dirty="0">
                <a:hlinkClick r:id="rId4" tooltip="Binary large object"/>
              </a:rPr>
              <a:t>blobs</a:t>
            </a:r>
            <a:r>
              <a:rPr lang="en-US" dirty="0"/>
              <a:t> or files. A data lake is usually a single store of data including raw copies of source system data, sensor data, social data etc.,</a:t>
            </a:r>
            <a:r>
              <a:rPr lang="en-US" baseline="30000" dirty="0">
                <a:hlinkClick r:id="rId5"/>
              </a:rPr>
              <a:t>[2]</a:t>
            </a:r>
            <a:r>
              <a:rPr lang="en-US" dirty="0"/>
              <a:t> and transformed data used for tasks such as </a:t>
            </a:r>
            <a:r>
              <a:rPr lang="en-US" dirty="0">
                <a:hlinkClick r:id="rId6" tooltip="Data reporting"/>
              </a:rPr>
              <a:t>reporting</a:t>
            </a:r>
            <a:r>
              <a:rPr lang="en-US" dirty="0"/>
              <a:t>, </a:t>
            </a:r>
            <a:r>
              <a:rPr lang="en-US" dirty="0">
                <a:hlinkClick r:id="rId7" tooltip="Data visualization"/>
              </a:rPr>
              <a:t>visualization</a:t>
            </a:r>
            <a:r>
              <a:rPr lang="en-US" dirty="0"/>
              <a:t>, </a:t>
            </a:r>
            <a:r>
              <a:rPr lang="en-US" dirty="0">
                <a:hlinkClick r:id="rId8" tooltip="Data analytics"/>
              </a:rPr>
              <a:t>advanced analytics</a:t>
            </a:r>
            <a:r>
              <a:rPr lang="en-US" dirty="0"/>
              <a:t> and </a:t>
            </a:r>
            <a:r>
              <a:rPr lang="en-US" dirty="0">
                <a:hlinkClick r:id="rId9" tooltip="Machine learning"/>
              </a:rPr>
              <a:t>machine learning</a:t>
            </a:r>
            <a:r>
              <a:rPr lang="en-US" dirty="0"/>
              <a:t>. A data lake can include </a:t>
            </a:r>
            <a:r>
              <a:rPr lang="en-US" dirty="0">
                <a:hlinkClick r:id="rId10" tooltip="Structured data"/>
              </a:rPr>
              <a:t>structured data</a:t>
            </a:r>
            <a:r>
              <a:rPr lang="en-US" dirty="0"/>
              <a:t> from </a:t>
            </a:r>
            <a:r>
              <a:rPr lang="en-US" dirty="0">
                <a:hlinkClick r:id="rId11" tooltip="Relational database"/>
              </a:rPr>
              <a:t>relational databases</a:t>
            </a:r>
            <a:r>
              <a:rPr lang="en-US" dirty="0"/>
              <a:t> (rows and columns), semi-structured data (</a:t>
            </a:r>
            <a:r>
              <a:rPr lang="en-US" dirty="0">
                <a:hlinkClick r:id="rId12" tooltip="Comma-separated values"/>
              </a:rPr>
              <a:t>CSV</a:t>
            </a:r>
            <a:r>
              <a:rPr lang="en-US" dirty="0"/>
              <a:t>, logs, </a:t>
            </a:r>
            <a:r>
              <a:rPr lang="en-US" dirty="0">
                <a:hlinkClick r:id="rId13" tooltip="XML"/>
              </a:rPr>
              <a:t>XML</a:t>
            </a:r>
            <a:r>
              <a:rPr lang="en-US" dirty="0"/>
              <a:t>, </a:t>
            </a:r>
            <a:r>
              <a:rPr lang="en-US" dirty="0">
                <a:hlinkClick r:id="rId14" tooltip="JSON"/>
              </a:rPr>
              <a:t>JSON</a:t>
            </a:r>
            <a:r>
              <a:rPr lang="en-US" dirty="0"/>
              <a:t>), </a:t>
            </a:r>
            <a:r>
              <a:rPr lang="en-US" dirty="0">
                <a:hlinkClick r:id="rId15" tooltip="Unstructured data"/>
              </a:rPr>
              <a:t>unstructured data</a:t>
            </a:r>
            <a:r>
              <a:rPr lang="en-US" dirty="0"/>
              <a:t> (emails, documents, PDFs) and </a:t>
            </a:r>
            <a:r>
              <a:rPr lang="en-US" dirty="0">
                <a:hlinkClick r:id="rId16" tooltip="Binary data"/>
              </a:rPr>
              <a:t>binary data</a:t>
            </a:r>
            <a:r>
              <a:rPr lang="en-US" dirty="0"/>
              <a:t> (images, </a:t>
            </a:r>
            <a:r>
              <a:rPr lang="en-US" dirty="0">
                <a:hlinkClick r:id="rId17" tooltip="Audio data"/>
              </a:rPr>
              <a:t>audio</a:t>
            </a:r>
            <a:r>
              <a:rPr lang="en-US" dirty="0"/>
              <a:t>, video).</a:t>
            </a:r>
            <a:r>
              <a:rPr lang="en-US" baseline="30000" dirty="0">
                <a:hlinkClick r:id="rId18"/>
              </a:rPr>
              <a:t>[3]</a:t>
            </a:r>
            <a:r>
              <a:rPr lang="en-US" dirty="0"/>
              <a:t> A data lake can be established "on premises" (within an organization's data centers) or "in the cloud" (using cloud services from vendors such as </a:t>
            </a:r>
            <a:r>
              <a:rPr lang="en-US" dirty="0">
                <a:hlinkClick r:id="rId19" tooltip="Amazon (company)"/>
              </a:rPr>
              <a:t>Amazon</a:t>
            </a:r>
            <a:r>
              <a:rPr lang="en-US" dirty="0"/>
              <a:t>, </a:t>
            </a:r>
            <a:r>
              <a:rPr lang="en-US" dirty="0">
                <a:hlinkClick r:id="rId20" tooltip="Microsoft"/>
              </a:rPr>
              <a:t>Microsoft</a:t>
            </a:r>
            <a:r>
              <a:rPr lang="en-US" dirty="0"/>
              <a:t>, or </a:t>
            </a:r>
            <a:r>
              <a:rPr lang="en-US" dirty="0">
                <a:hlinkClick r:id="rId21" tooltip="Google"/>
              </a:rPr>
              <a:t>Google</a:t>
            </a:r>
            <a:r>
              <a:rPr lang="en-US" dirty="0"/>
              <a:t>).</a:t>
            </a:r>
          </a:p>
          <a:p>
            <a:endParaRPr lang="en-US" dirty="0"/>
          </a:p>
          <a:p>
            <a:r>
              <a:rPr lang="en-US" dirty="0"/>
              <a:t>A </a:t>
            </a:r>
            <a:r>
              <a:rPr lang="en-US" b="1" dirty="0"/>
              <a:t>data swamp</a:t>
            </a:r>
            <a:r>
              <a:rPr lang="en-US" dirty="0"/>
              <a:t> is a deteriorated and unmanaged data lake that is either inaccessible to its intended users or is providing little value.</a:t>
            </a:r>
            <a:r>
              <a:rPr lang="en-US" baseline="30000" dirty="0">
                <a:hlinkClick r:id="rId22"/>
              </a:rPr>
              <a:t>[4]</a:t>
            </a:r>
            <a:endParaRPr lang="en-US" dirty="0"/>
          </a:p>
          <a:p>
            <a:endParaRPr lang="en-US" dirty="0"/>
          </a:p>
        </p:txBody>
      </p:sp>
      <p:sp>
        <p:nvSpPr>
          <p:cNvPr id="3" name="TextBox 2">
            <a:extLst>
              <a:ext uri="{FF2B5EF4-FFF2-40B4-BE49-F238E27FC236}">
                <a16:creationId xmlns:a16="http://schemas.microsoft.com/office/drawing/2014/main" id="{52AA7CB6-9029-054E-83FE-5847909D9C46}"/>
              </a:ext>
            </a:extLst>
          </p:cNvPr>
          <p:cNvSpPr txBox="1"/>
          <p:nvPr/>
        </p:nvSpPr>
        <p:spPr>
          <a:xfrm>
            <a:off x="3228234" y="6133693"/>
            <a:ext cx="2687531" cy="276999"/>
          </a:xfrm>
          <a:prstGeom prst="rect">
            <a:avLst/>
          </a:prstGeom>
          <a:noFill/>
        </p:spPr>
        <p:txBody>
          <a:bodyPr wrap="none" rtlCol="0">
            <a:spAutoFit/>
          </a:bodyPr>
          <a:lstStyle/>
          <a:p>
            <a:r>
              <a:rPr lang="en-US" sz="1200" dirty="0">
                <a:hlinkClick r:id="rId23"/>
              </a:rPr>
              <a:t>https://en.wikipedia.org/wiki/Data_lake</a:t>
            </a:r>
            <a:endParaRPr lang="en-US" sz="1200" dirty="0"/>
          </a:p>
        </p:txBody>
      </p:sp>
    </p:spTree>
    <p:extLst>
      <p:ext uri="{BB962C8B-B14F-4D97-AF65-F5344CB8AC3E}">
        <p14:creationId xmlns:p14="http://schemas.microsoft.com/office/powerpoint/2010/main" val="1587668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E8B0FCA-2905-432F-BCC1-1786198DB1F7}"/>
              </a:ext>
            </a:extLst>
          </p:cNvPr>
          <p:cNvSpPr>
            <a:spLocks noGrp="1"/>
          </p:cNvSpPr>
          <p:nvPr>
            <p:ph type="title"/>
          </p:nvPr>
        </p:nvSpPr>
        <p:spPr/>
        <p:txBody>
          <a:bodyPr/>
          <a:lstStyle/>
          <a:p>
            <a:r>
              <a:rPr lang="en-US" altLang="en-US" dirty="0"/>
              <a:t>Data Lake vs. Data Warehouse</a:t>
            </a:r>
          </a:p>
        </p:txBody>
      </p:sp>
      <p:sp>
        <p:nvSpPr>
          <p:cNvPr id="3" name="TextBox 2">
            <a:extLst>
              <a:ext uri="{FF2B5EF4-FFF2-40B4-BE49-F238E27FC236}">
                <a16:creationId xmlns:a16="http://schemas.microsoft.com/office/drawing/2014/main" id="{52AA7CB6-9029-054E-83FE-5847909D9C46}"/>
              </a:ext>
            </a:extLst>
          </p:cNvPr>
          <p:cNvSpPr txBox="1"/>
          <p:nvPr/>
        </p:nvSpPr>
        <p:spPr>
          <a:xfrm>
            <a:off x="604630" y="5867686"/>
            <a:ext cx="7934736" cy="276999"/>
          </a:xfrm>
          <a:prstGeom prst="rect">
            <a:avLst/>
          </a:prstGeom>
          <a:noFill/>
        </p:spPr>
        <p:txBody>
          <a:bodyPr wrap="none" rtlCol="0">
            <a:spAutoFit/>
          </a:bodyPr>
          <a:lstStyle/>
          <a:p>
            <a:r>
              <a:rPr lang="en-US" sz="1200" dirty="0">
                <a:hlinkClick r:id="rId2"/>
              </a:rPr>
              <a:t>https://www.zaloni.com/resources/blog/why-smart-companies-are-complementing-their-data-warehouses-with-data-lakes/</a:t>
            </a:r>
            <a:endParaRPr lang="en-US" sz="1200" dirty="0"/>
          </a:p>
        </p:txBody>
      </p:sp>
      <p:pic>
        <p:nvPicPr>
          <p:cNvPr id="5122" name="Picture 2" descr="https://www.zaloni.com/wp-content/uploads/2017/04/itemeditorimage_590a3c18965fd.jpg">
            <a:extLst>
              <a:ext uri="{FF2B5EF4-FFF2-40B4-BE49-F238E27FC236}">
                <a16:creationId xmlns:a16="http://schemas.microsoft.com/office/drawing/2014/main" id="{75E04C4A-D6CA-7243-BAE4-B9888685C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013" y="2118498"/>
            <a:ext cx="5793971" cy="357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902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224F-5E22-4CFE-8013-49CC5A93ED1C}"/>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F26C3E6C-7EB7-44C6-8CA9-09C862061FE4}"/>
              </a:ext>
            </a:extLst>
          </p:cNvPr>
          <p:cNvSpPr>
            <a:spLocks noGrp="1"/>
          </p:cNvSpPr>
          <p:nvPr>
            <p:ph idx="1"/>
          </p:nvPr>
        </p:nvSpPr>
        <p:spPr/>
        <p:txBody>
          <a:bodyPr/>
          <a:lstStyle/>
          <a:p>
            <a:r>
              <a:rPr lang="en-US" dirty="0"/>
              <a:t>THIS HOMEWORK IS HARDER THAN PREVIOUS ONES. Start working early and ask questions often</a:t>
            </a:r>
          </a:p>
          <a:p>
            <a:r>
              <a:rPr lang="en-US" dirty="0"/>
              <a:t>Download </a:t>
            </a:r>
            <a:r>
              <a:rPr lang="en-US" b="1" dirty="0" err="1"/>
              <a:t>yelp.csv</a:t>
            </a:r>
            <a:r>
              <a:rPr lang="en-US" b="1" dirty="0"/>
              <a:t> </a:t>
            </a:r>
            <a:r>
              <a:rPr lang="en-US" dirty="0"/>
              <a:t>from </a:t>
            </a:r>
            <a:r>
              <a:rPr lang="en-US" dirty="0">
                <a:hlinkClick r:id="rId3"/>
              </a:rPr>
              <a:t>Kaggle</a:t>
            </a:r>
            <a:endParaRPr lang="en-US" dirty="0"/>
          </a:p>
        </p:txBody>
      </p:sp>
    </p:spTree>
    <p:extLst>
      <p:ext uri="{BB962C8B-B14F-4D97-AF65-F5344CB8AC3E}">
        <p14:creationId xmlns:p14="http://schemas.microsoft.com/office/powerpoint/2010/main" val="1740408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224F-5E22-4CFE-8013-49CC5A93ED1C}"/>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F26C3E6C-7EB7-44C6-8CA9-09C862061FE4}"/>
              </a:ext>
            </a:extLst>
          </p:cNvPr>
          <p:cNvSpPr>
            <a:spLocks noGrp="1"/>
          </p:cNvSpPr>
          <p:nvPr>
            <p:ph idx="1"/>
          </p:nvPr>
        </p:nvSpPr>
        <p:spPr>
          <a:xfrm>
            <a:off x="457200" y="2452688"/>
            <a:ext cx="8420582" cy="3673475"/>
          </a:xfrm>
        </p:spPr>
        <p:txBody>
          <a:bodyPr/>
          <a:lstStyle/>
          <a:p>
            <a:r>
              <a:rPr lang="en-US" dirty="0"/>
              <a:t>Write three Python scripts using </a:t>
            </a:r>
            <a:r>
              <a:rPr lang="en-US" b="1" dirty="0" err="1"/>
              <a:t>mrjob</a:t>
            </a:r>
            <a:r>
              <a:rPr lang="en-US" dirty="0"/>
              <a:t> that tell me:</a:t>
            </a:r>
          </a:p>
          <a:p>
            <a:pPr marL="971550" lvl="1" indent="-514350">
              <a:buFont typeface="+mj-lt"/>
              <a:buAutoNum type="arabicPeriod"/>
            </a:pPr>
            <a:r>
              <a:rPr lang="en-US" dirty="0"/>
              <a:t>Average number of words in each review (define “words” however you like but be explicit about it)</a:t>
            </a:r>
          </a:p>
          <a:p>
            <a:pPr marL="971550" lvl="1" indent="-514350">
              <a:buFont typeface="+mj-lt"/>
              <a:buAutoNum type="arabicPeriod"/>
            </a:pPr>
            <a:r>
              <a:rPr lang="en-US" dirty="0"/>
              <a:t>Count of reviews by year-month (</a:t>
            </a:r>
            <a:r>
              <a:rPr lang="en-US" dirty="0" err="1"/>
              <a:t>eg</a:t>
            </a:r>
            <a:r>
              <a:rPr lang="en-US" dirty="0"/>
              <a:t> “</a:t>
            </a:r>
            <a:r>
              <a:rPr lang="en-US" b="1" dirty="0"/>
              <a:t>2021-09</a:t>
            </a:r>
            <a:r>
              <a:rPr lang="en-US" dirty="0"/>
              <a:t>”)</a:t>
            </a:r>
          </a:p>
          <a:p>
            <a:pPr marL="971550" lvl="1" indent="-514350">
              <a:buFont typeface="+mj-lt"/>
              <a:buAutoNum type="arabicPeriod"/>
            </a:pPr>
            <a:r>
              <a:rPr lang="en-US" dirty="0"/>
              <a:t>Average rating of any review marked ”cool” (</a:t>
            </a:r>
            <a:r>
              <a:rPr lang="en-US" dirty="0" err="1"/>
              <a:t>eg</a:t>
            </a:r>
            <a:r>
              <a:rPr lang="en-US" dirty="0"/>
              <a:t> where cool != 0)</a:t>
            </a:r>
          </a:p>
          <a:p>
            <a:pPr marL="971550" lvl="1" indent="-514350">
              <a:buFont typeface="+mj-lt"/>
              <a:buAutoNum type="arabicPeriod"/>
            </a:pPr>
            <a:endParaRPr lang="en-US" dirty="0"/>
          </a:p>
        </p:txBody>
      </p:sp>
    </p:spTree>
    <p:extLst>
      <p:ext uri="{BB962C8B-B14F-4D97-AF65-F5344CB8AC3E}">
        <p14:creationId xmlns:p14="http://schemas.microsoft.com/office/powerpoint/2010/main" val="1776400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224F-5E22-4CFE-8013-49CC5A93ED1C}"/>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F26C3E6C-7EB7-44C6-8CA9-09C862061FE4}"/>
              </a:ext>
            </a:extLst>
          </p:cNvPr>
          <p:cNvSpPr>
            <a:spLocks noGrp="1"/>
          </p:cNvSpPr>
          <p:nvPr>
            <p:ph idx="1"/>
          </p:nvPr>
        </p:nvSpPr>
        <p:spPr>
          <a:xfrm>
            <a:off x="457200" y="2452688"/>
            <a:ext cx="8420582" cy="3673475"/>
          </a:xfrm>
        </p:spPr>
        <p:txBody>
          <a:bodyPr/>
          <a:lstStyle/>
          <a:p>
            <a:r>
              <a:rPr lang="en-US" dirty="0"/>
              <a:t>Bonus (2 points): run the homework on Amazon EMR</a:t>
            </a:r>
          </a:p>
          <a:p>
            <a:r>
              <a:rPr lang="en-US" dirty="0"/>
              <a:t>Submission: same as before</a:t>
            </a:r>
          </a:p>
          <a:p>
            <a:r>
              <a:rPr lang="en-US" dirty="0"/>
              <a:t>Filenames should be</a:t>
            </a:r>
            <a:br>
              <a:rPr lang="en-US" dirty="0"/>
            </a:br>
            <a:r>
              <a:rPr lang="en-US" b="1" dirty="0"/>
              <a:t>homework/hw03-[1|2|3].[</a:t>
            </a:r>
            <a:r>
              <a:rPr lang="en-US" b="1" dirty="0" err="1"/>
              <a:t>py|ipynb</a:t>
            </a:r>
            <a:r>
              <a:rPr lang="en-US" b="1" dirty="0"/>
              <a:t>]</a:t>
            </a:r>
          </a:p>
          <a:p>
            <a:r>
              <a:rPr lang="en-US" dirty="0"/>
              <a:t>Bonus should be the file </a:t>
            </a:r>
            <a:r>
              <a:rPr lang="en-US" b="1" dirty="0"/>
              <a:t>controller</a:t>
            </a:r>
            <a:r>
              <a:rPr lang="en-US" dirty="0"/>
              <a:t> from EMR Console</a:t>
            </a:r>
          </a:p>
          <a:p>
            <a:pPr marL="971550" lvl="1" indent="-514350">
              <a:buFont typeface="+mj-lt"/>
              <a:buAutoNum type="arabicPeriod"/>
            </a:pPr>
            <a:endParaRPr lang="en-US" dirty="0"/>
          </a:p>
        </p:txBody>
      </p:sp>
    </p:spTree>
    <p:extLst>
      <p:ext uri="{BB962C8B-B14F-4D97-AF65-F5344CB8AC3E}">
        <p14:creationId xmlns:p14="http://schemas.microsoft.com/office/powerpoint/2010/main" val="2529523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96BFE-0502-5B45-BE56-68608FDBC491}"/>
              </a:ext>
            </a:extLst>
          </p:cNvPr>
          <p:cNvSpPr>
            <a:spLocks noGrp="1"/>
          </p:cNvSpPr>
          <p:nvPr>
            <p:ph type="title"/>
          </p:nvPr>
        </p:nvSpPr>
        <p:spPr/>
        <p:txBody>
          <a:bodyPr/>
          <a:lstStyle/>
          <a:p>
            <a:r>
              <a:rPr lang="en-US" dirty="0"/>
              <a:t>Homework (Bonus)</a:t>
            </a:r>
          </a:p>
        </p:txBody>
      </p:sp>
      <p:sp>
        <p:nvSpPr>
          <p:cNvPr id="3" name="Content Placeholder 2">
            <a:extLst>
              <a:ext uri="{FF2B5EF4-FFF2-40B4-BE49-F238E27FC236}">
                <a16:creationId xmlns:a16="http://schemas.microsoft.com/office/drawing/2014/main" id="{A8F2D042-7FB2-E042-A84B-ADED5D22F01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7AD780A-5CB9-2E4D-A00B-F66F71D9B8FF}"/>
              </a:ext>
            </a:extLst>
          </p:cNvPr>
          <p:cNvPicPr>
            <a:picLocks noChangeAspect="1"/>
          </p:cNvPicPr>
          <p:nvPr/>
        </p:nvPicPr>
        <p:blipFill>
          <a:blip r:embed="rId2"/>
          <a:stretch>
            <a:fillRect/>
          </a:stretch>
        </p:blipFill>
        <p:spPr>
          <a:xfrm>
            <a:off x="0" y="2937777"/>
            <a:ext cx="9144000" cy="350572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BA981B9-BFA4-2F4D-860A-A3B91813C264}"/>
                  </a:ext>
                </a:extLst>
              </p14:cNvPr>
              <p14:cNvContentPartPr/>
              <p14:nvPr/>
            </p14:nvContentPartPr>
            <p14:xfrm>
              <a:off x="5616269" y="3702532"/>
              <a:ext cx="2365920" cy="1914840"/>
            </p14:xfrm>
          </p:contentPart>
        </mc:Choice>
        <mc:Fallback xmlns="">
          <p:pic>
            <p:nvPicPr>
              <p:cNvPr id="6" name="Ink 5">
                <a:extLst>
                  <a:ext uri="{FF2B5EF4-FFF2-40B4-BE49-F238E27FC236}">
                    <a16:creationId xmlns:a16="http://schemas.microsoft.com/office/drawing/2014/main" id="{CBA981B9-BFA4-2F4D-860A-A3B91813C264}"/>
                  </a:ext>
                </a:extLst>
              </p:cNvPr>
              <p:cNvPicPr/>
              <p:nvPr/>
            </p:nvPicPr>
            <p:blipFill>
              <a:blip r:embed="rId4"/>
              <a:stretch>
                <a:fillRect/>
              </a:stretch>
            </p:blipFill>
            <p:spPr>
              <a:xfrm>
                <a:off x="5562629" y="3594892"/>
                <a:ext cx="2473560" cy="213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DEFF0F4-616C-BE4C-A0CA-D0603C140818}"/>
                  </a:ext>
                </a:extLst>
              </p14:cNvPr>
              <p14:cNvContentPartPr/>
              <p14:nvPr/>
            </p14:nvContentPartPr>
            <p14:xfrm>
              <a:off x="6912269" y="1446772"/>
              <a:ext cx="1421640" cy="1761120"/>
            </p14:xfrm>
          </p:contentPart>
        </mc:Choice>
        <mc:Fallback xmlns="">
          <p:pic>
            <p:nvPicPr>
              <p:cNvPr id="8" name="Ink 7">
                <a:extLst>
                  <a:ext uri="{FF2B5EF4-FFF2-40B4-BE49-F238E27FC236}">
                    <a16:creationId xmlns:a16="http://schemas.microsoft.com/office/drawing/2014/main" id="{ADEFF0F4-616C-BE4C-A0CA-D0603C140818}"/>
                  </a:ext>
                </a:extLst>
              </p:cNvPr>
              <p:cNvPicPr/>
              <p:nvPr/>
            </p:nvPicPr>
            <p:blipFill>
              <a:blip r:embed="rId6"/>
              <a:stretch>
                <a:fillRect/>
              </a:stretch>
            </p:blipFill>
            <p:spPr>
              <a:xfrm>
                <a:off x="6858269" y="1339132"/>
                <a:ext cx="1529280" cy="1976760"/>
              </a:xfrm>
              <a:prstGeom prst="rect">
                <a:avLst/>
              </a:prstGeom>
            </p:spPr>
          </p:pic>
        </mc:Fallback>
      </mc:AlternateContent>
    </p:spTree>
    <p:extLst>
      <p:ext uri="{BB962C8B-B14F-4D97-AF65-F5344CB8AC3E}">
        <p14:creationId xmlns:p14="http://schemas.microsoft.com/office/powerpoint/2010/main" val="2395340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8F76A-4574-46C1-99B1-952B87DEA0BF}"/>
              </a:ext>
            </a:extLst>
          </p:cNvPr>
          <p:cNvSpPr>
            <a:spLocks noGrp="1"/>
          </p:cNvSpPr>
          <p:nvPr>
            <p:ph type="title"/>
          </p:nvPr>
        </p:nvSpPr>
        <p:spPr/>
        <p:txBody>
          <a:bodyPr/>
          <a:lstStyle/>
          <a:p>
            <a:r>
              <a:rPr lang="en-US" dirty="0"/>
              <a:t>Questions</a:t>
            </a:r>
          </a:p>
        </p:txBody>
      </p:sp>
      <p:pic>
        <p:nvPicPr>
          <p:cNvPr id="4" name="Picture 3" descr="Image result for questions">
            <a:extLst>
              <a:ext uri="{FF2B5EF4-FFF2-40B4-BE49-F238E27FC236}">
                <a16:creationId xmlns:a16="http://schemas.microsoft.com/office/drawing/2014/main" id="{C6A380EB-6035-4F30-AFC7-ECA378B2E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89717"/>
            <a:ext cx="914400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2292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MapReduce in a Nutshell</a:t>
            </a:r>
          </a:p>
        </p:txBody>
      </p:sp>
      <p:sp>
        <p:nvSpPr>
          <p:cNvPr id="44034" name="Content Placeholder 2">
            <a:extLst>
              <a:ext uri="{FF2B5EF4-FFF2-40B4-BE49-F238E27FC236}">
                <a16:creationId xmlns:a16="http://schemas.microsoft.com/office/drawing/2014/main" id="{DB61D0D7-C69F-47E2-8EDC-162AE2623D66}"/>
              </a:ext>
            </a:extLst>
          </p:cNvPr>
          <p:cNvSpPr>
            <a:spLocks noGrp="1"/>
          </p:cNvSpPr>
          <p:nvPr>
            <p:ph idx="1"/>
          </p:nvPr>
        </p:nvSpPr>
        <p:spPr>
          <a:xfrm>
            <a:off x="457200" y="2030413"/>
            <a:ext cx="8229600" cy="3673475"/>
          </a:xfrm>
        </p:spPr>
        <p:txBody>
          <a:bodyPr>
            <a:normAutofit fontScale="92500"/>
          </a:bodyPr>
          <a:lstStyle/>
          <a:p>
            <a:r>
              <a:rPr lang="en-US" altLang="en-US" sz="2800" dirty="0"/>
              <a:t>MapReduce is a programming model for processing </a:t>
            </a:r>
            <a:r>
              <a:rPr lang="en-US" altLang="en-US" sz="2800" b="1" dirty="0">
                <a:solidFill>
                  <a:srgbClr val="0070C0"/>
                </a:solidFill>
              </a:rPr>
              <a:t>large data sets </a:t>
            </a:r>
            <a:r>
              <a:rPr lang="en-US" altLang="en-US" sz="2800" dirty="0"/>
              <a:t>and generating results developed at Google.</a:t>
            </a:r>
          </a:p>
          <a:p>
            <a:r>
              <a:rPr lang="en-US" altLang="en-US" sz="2800" dirty="0"/>
              <a:t>Runs on a large cluster of </a:t>
            </a:r>
            <a:r>
              <a:rPr lang="en-US" altLang="en-US" sz="2800" b="1" dirty="0">
                <a:solidFill>
                  <a:srgbClr val="0070C0"/>
                </a:solidFill>
              </a:rPr>
              <a:t>commodity hardware</a:t>
            </a:r>
            <a:r>
              <a:rPr lang="en-US" altLang="en-US" sz="2800" dirty="0"/>
              <a:t> and is highly scalable </a:t>
            </a:r>
          </a:p>
          <a:p>
            <a:r>
              <a:rPr lang="en-US" altLang="en-US" sz="2800" dirty="0"/>
              <a:t>Processes many </a:t>
            </a:r>
            <a:r>
              <a:rPr lang="en-US" altLang="en-US" sz="2800" b="1" dirty="0">
                <a:solidFill>
                  <a:srgbClr val="0070C0"/>
                </a:solidFill>
              </a:rPr>
              <a:t>terabytes of data</a:t>
            </a:r>
            <a:r>
              <a:rPr lang="en-US" altLang="en-US" sz="2800" dirty="0"/>
              <a:t> on thousands of machines</a:t>
            </a:r>
          </a:p>
          <a:p>
            <a:r>
              <a:rPr lang="en-US" altLang="en-US" sz="2800" dirty="0"/>
              <a:t>Uses the </a:t>
            </a:r>
            <a:r>
              <a:rPr lang="en-US" altLang="en-US" sz="2800" b="1" dirty="0">
                <a:solidFill>
                  <a:schemeClr val="accent6">
                    <a:lumMod val="75000"/>
                  </a:schemeClr>
                </a:solidFill>
              </a:rPr>
              <a:t>Manager-Worker </a:t>
            </a:r>
            <a:r>
              <a:rPr lang="en-US" altLang="en-US" sz="2800" dirty="0"/>
              <a:t>model</a:t>
            </a:r>
          </a:p>
          <a:p>
            <a:pPr lvl="1"/>
            <a:r>
              <a:rPr lang="en-US" altLang="en-US" sz="2400" dirty="0"/>
              <a:t>Widely used on distributed and loosely coupled systems</a:t>
            </a:r>
          </a:p>
          <a:p>
            <a:endParaRPr lang="en-US" altLang="en-US" sz="2800" dirty="0"/>
          </a:p>
          <a:p>
            <a:endParaRPr lang="en-US" alt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MapReduce</a:t>
            </a:r>
          </a:p>
        </p:txBody>
      </p:sp>
      <p:sp>
        <p:nvSpPr>
          <p:cNvPr id="44034" name="Content Placeholder 2">
            <a:extLst>
              <a:ext uri="{FF2B5EF4-FFF2-40B4-BE49-F238E27FC236}">
                <a16:creationId xmlns:a16="http://schemas.microsoft.com/office/drawing/2014/main" id="{DB61D0D7-C69F-47E2-8EDC-162AE2623D66}"/>
              </a:ext>
            </a:extLst>
          </p:cNvPr>
          <p:cNvSpPr>
            <a:spLocks noGrp="1"/>
          </p:cNvSpPr>
          <p:nvPr>
            <p:ph idx="1"/>
          </p:nvPr>
        </p:nvSpPr>
        <p:spPr>
          <a:xfrm>
            <a:off x="457200" y="2030413"/>
            <a:ext cx="8229600" cy="3673475"/>
          </a:xfrm>
        </p:spPr>
        <p:txBody>
          <a:bodyPr>
            <a:normAutofit/>
          </a:bodyPr>
          <a:lstStyle/>
          <a:p>
            <a:r>
              <a:rPr lang="en-US" altLang="en-US" sz="2800" dirty="0"/>
              <a:t>The goal: Abstracting away the complexity of parallel computing from the users</a:t>
            </a:r>
          </a:p>
          <a:p>
            <a:pPr lvl="1"/>
            <a:r>
              <a:rPr lang="en-US" altLang="en-US" sz="2400" dirty="0"/>
              <a:t>Easy utilization of distributed parallel computing</a:t>
            </a:r>
          </a:p>
          <a:p>
            <a:pPr marL="457200" lvl="1" indent="0">
              <a:buNone/>
            </a:pPr>
            <a:endParaRPr lang="en-US" altLang="en-US" sz="2400" dirty="0"/>
          </a:p>
          <a:p>
            <a:pPr marL="457200" lvl="1" indent="0">
              <a:buNone/>
            </a:pPr>
            <a:endParaRPr lang="en-US" altLang="en-US" sz="2400" dirty="0"/>
          </a:p>
          <a:p>
            <a:pPr marL="457200" lvl="1" indent="0">
              <a:buNone/>
            </a:pPr>
            <a:endParaRPr lang="en-US" altLang="en-US" sz="2400" dirty="0"/>
          </a:p>
          <a:p>
            <a:pPr marL="457200" lvl="1" indent="0">
              <a:buNone/>
            </a:pPr>
            <a:r>
              <a:rPr lang="en-US" altLang="en-US" sz="3200" dirty="0">
                <a:solidFill>
                  <a:schemeClr val="accent6">
                    <a:lumMod val="75000"/>
                  </a:schemeClr>
                </a:solidFill>
              </a:rPr>
              <a:t>				… but HOW? </a:t>
            </a:r>
          </a:p>
          <a:p>
            <a:pPr lvl="1"/>
            <a:endParaRPr lang="en-US" altLang="en-US" sz="2400" dirty="0"/>
          </a:p>
          <a:p>
            <a:endParaRPr lang="en-US" altLang="en-US" sz="2400" dirty="0"/>
          </a:p>
          <a:p>
            <a:endParaRPr lang="en-US" altLang="en-US" sz="2800" dirty="0"/>
          </a:p>
          <a:p>
            <a:endParaRPr lang="en-US" altLang="en-US" sz="2800" dirty="0"/>
          </a:p>
        </p:txBody>
      </p:sp>
      <p:pic>
        <p:nvPicPr>
          <p:cNvPr id="2" name="Picture 1">
            <a:extLst>
              <a:ext uri="{FF2B5EF4-FFF2-40B4-BE49-F238E27FC236}">
                <a16:creationId xmlns:a16="http://schemas.microsoft.com/office/drawing/2014/main" id="{600B9080-1FAE-EC4E-8754-084650023E35}"/>
              </a:ext>
            </a:extLst>
          </p:cNvPr>
          <p:cNvPicPr>
            <a:picLocks noChangeAspect="1"/>
          </p:cNvPicPr>
          <p:nvPr/>
        </p:nvPicPr>
        <p:blipFill>
          <a:blip r:embed="rId2"/>
          <a:stretch>
            <a:fillRect/>
          </a:stretch>
        </p:blipFill>
        <p:spPr>
          <a:xfrm>
            <a:off x="5580992" y="3636109"/>
            <a:ext cx="1723695" cy="2298978"/>
          </a:xfrm>
          <a:prstGeom prst="rect">
            <a:avLst/>
          </a:prstGeom>
        </p:spPr>
      </p:pic>
    </p:spTree>
    <p:extLst>
      <p:ext uri="{BB962C8B-B14F-4D97-AF65-F5344CB8AC3E}">
        <p14:creationId xmlns:p14="http://schemas.microsoft.com/office/powerpoint/2010/main" val="16309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7248DA2E-98FE-457D-8A04-92F77A8C1979}"/>
              </a:ext>
            </a:extLst>
          </p:cNvPr>
          <p:cNvSpPr>
            <a:spLocks noGrp="1"/>
          </p:cNvSpPr>
          <p:nvPr>
            <p:ph type="title"/>
          </p:nvPr>
        </p:nvSpPr>
        <p:spPr>
          <a:xfrm>
            <a:off x="457200" y="887413"/>
            <a:ext cx="8229600" cy="1143000"/>
          </a:xfrm>
        </p:spPr>
        <p:txBody>
          <a:bodyPr/>
          <a:lstStyle/>
          <a:p>
            <a:r>
              <a:rPr lang="en-US" altLang="en-US" dirty="0"/>
              <a:t>MapReduce</a:t>
            </a:r>
          </a:p>
        </p:txBody>
      </p:sp>
      <p:sp>
        <p:nvSpPr>
          <p:cNvPr id="44034" name="Content Placeholder 2">
            <a:extLst>
              <a:ext uri="{FF2B5EF4-FFF2-40B4-BE49-F238E27FC236}">
                <a16:creationId xmlns:a16="http://schemas.microsoft.com/office/drawing/2014/main" id="{DB61D0D7-C69F-47E2-8EDC-162AE2623D66}"/>
              </a:ext>
            </a:extLst>
          </p:cNvPr>
          <p:cNvSpPr>
            <a:spLocks noGrp="1"/>
          </p:cNvSpPr>
          <p:nvPr>
            <p:ph idx="1"/>
          </p:nvPr>
        </p:nvSpPr>
        <p:spPr>
          <a:xfrm>
            <a:off x="457200" y="2030413"/>
            <a:ext cx="5680375" cy="3673475"/>
          </a:xfrm>
        </p:spPr>
        <p:txBody>
          <a:bodyPr>
            <a:normAutofit/>
          </a:bodyPr>
          <a:lstStyle/>
          <a:p>
            <a:r>
              <a:rPr lang="en-US" altLang="en-US" sz="2800" dirty="0"/>
              <a:t>The run time (e.g. Hadoop) takes care of</a:t>
            </a:r>
          </a:p>
          <a:p>
            <a:pPr lvl="1"/>
            <a:r>
              <a:rPr lang="en-US" altLang="en-US" sz="2400" dirty="0"/>
              <a:t>The details of the partitioning of input data</a:t>
            </a:r>
          </a:p>
          <a:p>
            <a:pPr lvl="1"/>
            <a:r>
              <a:rPr lang="en-US" altLang="en-US" sz="2400" dirty="0"/>
              <a:t>Scheduling the program’s execution across nodes</a:t>
            </a:r>
          </a:p>
          <a:p>
            <a:pPr lvl="1"/>
            <a:r>
              <a:rPr lang="en-US" altLang="en-US" sz="2400" dirty="0"/>
              <a:t>Managing inter-node communications</a:t>
            </a:r>
          </a:p>
          <a:p>
            <a:pPr lvl="1"/>
            <a:r>
              <a:rPr lang="en-US" altLang="en-US" sz="2400" dirty="0"/>
              <a:t>Handling of node failures</a:t>
            </a:r>
          </a:p>
        </p:txBody>
      </p:sp>
      <p:pic>
        <p:nvPicPr>
          <p:cNvPr id="4" name="Picture 3">
            <a:extLst>
              <a:ext uri="{FF2B5EF4-FFF2-40B4-BE49-F238E27FC236}">
                <a16:creationId xmlns:a16="http://schemas.microsoft.com/office/drawing/2014/main" id="{CB75AFF8-D371-8343-A016-2519365809FB}"/>
              </a:ext>
            </a:extLst>
          </p:cNvPr>
          <p:cNvPicPr>
            <a:picLocks noChangeAspect="1"/>
          </p:cNvPicPr>
          <p:nvPr/>
        </p:nvPicPr>
        <p:blipFill>
          <a:blip r:embed="rId2"/>
          <a:stretch>
            <a:fillRect/>
          </a:stretch>
        </p:blipFill>
        <p:spPr>
          <a:xfrm>
            <a:off x="6285187" y="1843280"/>
            <a:ext cx="2549225" cy="4531248"/>
          </a:xfrm>
          <a:prstGeom prst="rect">
            <a:avLst/>
          </a:prstGeom>
        </p:spPr>
      </p:pic>
      <p:sp>
        <p:nvSpPr>
          <p:cNvPr id="5" name="TextBox 4">
            <a:extLst>
              <a:ext uri="{FF2B5EF4-FFF2-40B4-BE49-F238E27FC236}">
                <a16:creationId xmlns:a16="http://schemas.microsoft.com/office/drawing/2014/main" id="{435E62DD-CE21-814A-999C-90885A72B638}"/>
              </a:ext>
            </a:extLst>
          </p:cNvPr>
          <p:cNvSpPr txBox="1"/>
          <p:nvPr/>
        </p:nvSpPr>
        <p:spPr>
          <a:xfrm>
            <a:off x="953792" y="5632799"/>
            <a:ext cx="5424088" cy="461665"/>
          </a:xfrm>
          <a:prstGeom prst="rect">
            <a:avLst/>
          </a:prstGeom>
          <a:noFill/>
        </p:spPr>
        <p:txBody>
          <a:bodyPr wrap="square" rtlCol="0">
            <a:spAutoFit/>
          </a:bodyPr>
          <a:lstStyle/>
          <a:p>
            <a:r>
              <a:rPr lang="en-US" sz="2400" dirty="0">
                <a:solidFill>
                  <a:schemeClr val="accent6">
                    <a:lumMod val="75000"/>
                  </a:schemeClr>
                </a:solidFill>
              </a:rPr>
              <a:t>You only need to focus on the code logic!</a:t>
            </a:r>
          </a:p>
        </p:txBody>
      </p:sp>
      <p:pic>
        <p:nvPicPr>
          <p:cNvPr id="7" name="Picture 6">
            <a:extLst>
              <a:ext uri="{FF2B5EF4-FFF2-40B4-BE49-F238E27FC236}">
                <a16:creationId xmlns:a16="http://schemas.microsoft.com/office/drawing/2014/main" id="{F333604C-767D-514F-9DE2-3A67BA12FFAE}"/>
              </a:ext>
            </a:extLst>
          </p:cNvPr>
          <p:cNvPicPr>
            <a:picLocks noChangeAspect="1"/>
          </p:cNvPicPr>
          <p:nvPr/>
        </p:nvPicPr>
        <p:blipFill rotWithShape="1">
          <a:blip r:embed="rId3"/>
          <a:srcRect l="36000" t="16970" r="37091" b="52242"/>
          <a:stretch/>
        </p:blipFill>
        <p:spPr>
          <a:xfrm>
            <a:off x="309588" y="5379448"/>
            <a:ext cx="644204" cy="1105594"/>
          </a:xfrm>
          <a:prstGeom prst="rect">
            <a:avLst/>
          </a:prstGeom>
        </p:spPr>
      </p:pic>
    </p:spTree>
    <p:extLst>
      <p:ext uri="{BB962C8B-B14F-4D97-AF65-F5344CB8AC3E}">
        <p14:creationId xmlns:p14="http://schemas.microsoft.com/office/powerpoint/2010/main" val="298553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92F3A8C5-92E5-432A-8FAC-64C15C6643F5}"/>
              </a:ext>
            </a:extLst>
          </p:cNvPr>
          <p:cNvSpPr>
            <a:spLocks noGrp="1"/>
          </p:cNvSpPr>
          <p:nvPr>
            <p:ph type="title"/>
          </p:nvPr>
        </p:nvSpPr>
        <p:spPr/>
        <p:txBody>
          <a:bodyPr/>
          <a:lstStyle/>
          <a:p>
            <a:r>
              <a:rPr lang="en-US" altLang="en-US" dirty="0"/>
              <a:t>MapReduce</a:t>
            </a:r>
          </a:p>
        </p:txBody>
      </p:sp>
      <p:sp>
        <p:nvSpPr>
          <p:cNvPr id="45058" name="Content Placeholder 2">
            <a:extLst>
              <a:ext uri="{FF2B5EF4-FFF2-40B4-BE49-F238E27FC236}">
                <a16:creationId xmlns:a16="http://schemas.microsoft.com/office/drawing/2014/main" id="{21A40F63-1CCA-426C-9698-2250DA744777}"/>
              </a:ext>
            </a:extLst>
          </p:cNvPr>
          <p:cNvSpPr>
            <a:spLocks noGrp="1"/>
          </p:cNvSpPr>
          <p:nvPr>
            <p:ph idx="1"/>
          </p:nvPr>
        </p:nvSpPr>
        <p:spPr/>
        <p:txBody>
          <a:bodyPr>
            <a:normAutofit fontScale="92500" lnSpcReduction="10000"/>
          </a:bodyPr>
          <a:lstStyle/>
          <a:p>
            <a:pPr>
              <a:lnSpc>
                <a:spcPct val="90000"/>
              </a:lnSpc>
            </a:pPr>
            <a:r>
              <a:rPr lang="en-US" altLang="zh-CN" b="1" dirty="0">
                <a:ea typeface="SimSun" panose="02010600030101010101" pitchFamily="2" charset="-122"/>
              </a:rPr>
              <a:t>Map:</a:t>
            </a:r>
          </a:p>
          <a:p>
            <a:pPr lvl="1">
              <a:lnSpc>
                <a:spcPct val="90000"/>
              </a:lnSpc>
            </a:pPr>
            <a:r>
              <a:rPr lang="en-US" altLang="zh-CN" sz="3200" dirty="0">
                <a:ea typeface="SimSun" panose="02010600030101010101" pitchFamily="2" charset="-122"/>
              </a:rPr>
              <a:t>Accepts key/value pair</a:t>
            </a:r>
          </a:p>
          <a:p>
            <a:pPr lvl="1">
              <a:lnSpc>
                <a:spcPct val="90000"/>
              </a:lnSpc>
            </a:pPr>
            <a:r>
              <a:rPr lang="en-US" altLang="zh-CN" sz="3200" dirty="0">
                <a:ea typeface="SimSun" panose="02010600030101010101" pitchFamily="2" charset="-122"/>
              </a:rPr>
              <a:t>Emits </a:t>
            </a:r>
            <a:r>
              <a:rPr lang="en-US" altLang="zh-CN" sz="3200" i="1" dirty="0">
                <a:ea typeface="SimSun" panose="02010600030101010101" pitchFamily="2" charset="-122"/>
              </a:rPr>
              <a:t>intermediate</a:t>
            </a:r>
            <a:r>
              <a:rPr lang="en-US" altLang="zh-CN" sz="3200" dirty="0">
                <a:ea typeface="SimSun" panose="02010600030101010101" pitchFamily="2" charset="-122"/>
              </a:rPr>
              <a:t> key/value pair</a:t>
            </a:r>
          </a:p>
          <a:p>
            <a:pPr>
              <a:lnSpc>
                <a:spcPct val="90000"/>
              </a:lnSpc>
            </a:pPr>
            <a:r>
              <a:rPr lang="en-US" altLang="zh-CN" b="1" dirty="0">
                <a:ea typeface="SimSun" panose="02010600030101010101" pitchFamily="2" charset="-122"/>
              </a:rPr>
              <a:t>Reduce :</a:t>
            </a:r>
          </a:p>
          <a:p>
            <a:pPr lvl="1">
              <a:lnSpc>
                <a:spcPct val="90000"/>
              </a:lnSpc>
            </a:pPr>
            <a:r>
              <a:rPr lang="en-US" altLang="zh-CN" sz="3200" dirty="0">
                <a:ea typeface="SimSun" panose="02010600030101010101" pitchFamily="2" charset="-122"/>
              </a:rPr>
              <a:t>Accepts </a:t>
            </a:r>
            <a:r>
              <a:rPr lang="en-US" altLang="zh-CN" sz="3200" i="1" dirty="0">
                <a:ea typeface="SimSun" panose="02010600030101010101" pitchFamily="2" charset="-122"/>
              </a:rPr>
              <a:t>intermediate</a:t>
            </a:r>
            <a:r>
              <a:rPr lang="en-US" altLang="zh-CN" sz="3200" dirty="0">
                <a:ea typeface="SimSun" panose="02010600030101010101" pitchFamily="2" charset="-122"/>
              </a:rPr>
              <a:t> key/value pair</a:t>
            </a:r>
          </a:p>
          <a:p>
            <a:pPr lvl="1">
              <a:lnSpc>
                <a:spcPct val="90000"/>
              </a:lnSpc>
            </a:pPr>
            <a:r>
              <a:rPr lang="en-US" altLang="zh-CN" sz="3200" dirty="0">
                <a:ea typeface="SimSun" panose="02010600030101010101" pitchFamily="2" charset="-122"/>
              </a:rPr>
              <a:t>Emits </a:t>
            </a:r>
            <a:r>
              <a:rPr lang="en-US" altLang="zh-CN" sz="3200" i="1" dirty="0">
                <a:ea typeface="SimSun" panose="02010600030101010101" pitchFamily="2" charset="-122"/>
              </a:rPr>
              <a:t>output</a:t>
            </a:r>
            <a:r>
              <a:rPr lang="en-US" altLang="zh-CN" sz="3200" dirty="0">
                <a:ea typeface="SimSun" panose="02010600030101010101" pitchFamily="2" charset="-122"/>
              </a:rPr>
              <a:t> key/value pair</a:t>
            </a:r>
          </a:p>
          <a:p>
            <a:pPr lvl="4">
              <a:lnSpc>
                <a:spcPct val="90000"/>
              </a:lnSpc>
            </a:pPr>
            <a:endParaRPr lang="en-US" altLang="zh-CN" sz="2200" dirty="0">
              <a:ea typeface="SimSun" panose="02010600030101010101" pitchFamily="2" charset="-122"/>
            </a:endParaRPr>
          </a:p>
          <a:p>
            <a:pPr>
              <a:lnSpc>
                <a:spcPct val="90000"/>
              </a:lnSpc>
            </a:pPr>
            <a:r>
              <a:rPr lang="en-US" altLang="zh-CN" sz="2600" dirty="0">
                <a:ea typeface="SimSun" panose="02010600030101010101" pitchFamily="2" charset="-122"/>
              </a:rPr>
              <a:t>We will review some examples of the MapReduce application</a:t>
            </a:r>
          </a:p>
          <a:p>
            <a:endParaRPr lang="en-US" altLang="en-US" dirty="0"/>
          </a:p>
        </p:txBody>
      </p:sp>
      <p:sp>
        <p:nvSpPr>
          <p:cNvPr id="2" name="TextBox 1">
            <a:extLst>
              <a:ext uri="{FF2B5EF4-FFF2-40B4-BE49-F238E27FC236}">
                <a16:creationId xmlns:a16="http://schemas.microsoft.com/office/drawing/2014/main" id="{53F15172-A351-1840-9051-137FF7CB34BA}"/>
              </a:ext>
            </a:extLst>
          </p:cNvPr>
          <p:cNvSpPr txBox="1"/>
          <p:nvPr/>
        </p:nvSpPr>
        <p:spPr>
          <a:xfrm>
            <a:off x="2354184" y="2119911"/>
            <a:ext cx="4884671" cy="523220"/>
          </a:xfrm>
          <a:prstGeom prst="rect">
            <a:avLst/>
          </a:prstGeom>
          <a:noFill/>
        </p:spPr>
        <p:txBody>
          <a:bodyPr wrap="none" rtlCol="0">
            <a:spAutoFit/>
          </a:bodyPr>
          <a:lstStyle/>
          <a:p>
            <a:r>
              <a:rPr lang="en-US" sz="2800" dirty="0">
                <a:solidFill>
                  <a:schemeClr val="accent6">
                    <a:lumMod val="75000"/>
                  </a:schemeClr>
                </a:solidFill>
                <a:latin typeface=""/>
                <a:cs typeface="Al Tarikh" pitchFamily="2" charset="-78"/>
              </a:rPr>
              <a:t>MapReduce = Map + Reduce</a:t>
            </a:r>
          </a:p>
        </p:txBody>
      </p:sp>
    </p:spTree>
    <p:extLst>
      <p:ext uri="{BB962C8B-B14F-4D97-AF65-F5344CB8AC3E}">
        <p14:creationId xmlns:p14="http://schemas.microsoft.com/office/powerpoint/2010/main" val="3614954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13320</TotalTime>
  <Words>2917</Words>
  <Application>Microsoft Macintosh PowerPoint</Application>
  <PresentationFormat>On-screen Show (4:3)</PresentationFormat>
  <Paragraphs>342</Paragraphs>
  <Slides>57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Cooper Black</vt:lpstr>
      <vt:lpstr>Courier New</vt:lpstr>
      <vt:lpstr>Office Theme</vt:lpstr>
      <vt:lpstr>Data 603 – Big Data Platforms</vt:lpstr>
      <vt:lpstr>What we will cover today</vt:lpstr>
      <vt:lpstr>MapReduce</vt:lpstr>
      <vt:lpstr>MapReduce Definition 1</vt:lpstr>
      <vt:lpstr>MapReduce Definition 2</vt:lpstr>
      <vt:lpstr>MapReduce in a Nutshell</vt:lpstr>
      <vt:lpstr>MapReduce</vt:lpstr>
      <vt:lpstr>MapReduce</vt:lpstr>
      <vt:lpstr>MapReduce</vt:lpstr>
      <vt:lpstr>MapReduce</vt:lpstr>
      <vt:lpstr>Map Phase</vt:lpstr>
      <vt:lpstr>Reduce Phase</vt:lpstr>
      <vt:lpstr>There is more to MapReduce than map and reduce</vt:lpstr>
      <vt:lpstr>Shuffle Time!</vt:lpstr>
      <vt:lpstr>Shuffle Time!</vt:lpstr>
      <vt:lpstr>Hadoop’s Role</vt:lpstr>
      <vt:lpstr>What’s in a MapReduce Job?</vt:lpstr>
      <vt:lpstr>Wait … What is YARN?</vt:lpstr>
      <vt:lpstr>Execution overview </vt:lpstr>
      <vt:lpstr>Yet Another Resource Negotiator (YARN)</vt:lpstr>
      <vt:lpstr>Yet Another Resource Negotiator (YARN)</vt:lpstr>
      <vt:lpstr>Yet Another Resource Negotiator (YARN)</vt:lpstr>
      <vt:lpstr>MapReduce Processing Details</vt:lpstr>
      <vt:lpstr>Example: Word Count</vt:lpstr>
      <vt:lpstr>PowerPoint Presentation</vt:lpstr>
      <vt:lpstr>Example: X-Ref Indexing</vt:lpstr>
      <vt:lpstr>Example: Distributed Grep</vt:lpstr>
      <vt:lpstr>Example: Distributed Grep (Cont.)</vt:lpstr>
      <vt:lpstr>More Examples</vt:lpstr>
      <vt:lpstr>Refinements</vt:lpstr>
      <vt:lpstr>Input Splits</vt:lpstr>
      <vt:lpstr>Input Splits</vt:lpstr>
      <vt:lpstr>Fault Tolerance</vt:lpstr>
      <vt:lpstr>MapReduce Characteristics</vt:lpstr>
      <vt:lpstr>MapReduce Fault Tolerance</vt:lpstr>
      <vt:lpstr>MapReduce</vt:lpstr>
      <vt:lpstr>Python MapReduce Packages</vt:lpstr>
      <vt:lpstr>Using mrjob</vt:lpstr>
      <vt:lpstr>Using mrjob</vt:lpstr>
      <vt:lpstr>MapReduce Exercise</vt:lpstr>
      <vt:lpstr>Q: Who invented MapReduce?</vt:lpstr>
      <vt:lpstr>A: https://www.fiware.org/2014/05/30/mapreduce-was-really-invented-by-julius-caesar/</vt:lpstr>
      <vt:lpstr>Cloud Computing</vt:lpstr>
      <vt:lpstr>What is Cloud Computing</vt:lpstr>
      <vt:lpstr>Benefits of Cloud Computing</vt:lpstr>
      <vt:lpstr>Benefits of Cloud Computing</vt:lpstr>
      <vt:lpstr>Cloud Service Categories</vt:lpstr>
      <vt:lpstr>Cloud Service Categories</vt:lpstr>
      <vt:lpstr>Cloud Data Analytics Services</vt:lpstr>
      <vt:lpstr>Data Lake</vt:lpstr>
      <vt:lpstr>Data Lake</vt:lpstr>
      <vt:lpstr>Data Lake vs. Data Warehouse</vt:lpstr>
      <vt:lpstr>Homework</vt:lpstr>
      <vt:lpstr>Homework</vt:lpstr>
      <vt:lpstr>Homework</vt:lpstr>
      <vt:lpstr>Homework (Bonus)</vt:lpstr>
      <vt:lpstr>Questions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Andrew Enkeboll</cp:lastModifiedBy>
  <cp:revision>212</cp:revision>
  <cp:lastPrinted>2022-02-18T00:02:32Z</cp:lastPrinted>
  <dcterms:created xsi:type="dcterms:W3CDTF">2014-05-05T14:25:42Z</dcterms:created>
  <dcterms:modified xsi:type="dcterms:W3CDTF">2022-02-21T16:21:41Z</dcterms:modified>
</cp:coreProperties>
</file>